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415" r:id="rId2"/>
    <p:sldId id="418" r:id="rId3"/>
    <p:sldId id="419" r:id="rId4"/>
    <p:sldId id="420" r:id="rId5"/>
    <p:sldId id="417" r:id="rId6"/>
    <p:sldId id="421" r:id="rId7"/>
    <p:sldId id="423" r:id="rId8"/>
    <p:sldId id="422" r:id="rId9"/>
    <p:sldId id="424"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413" r:id="rId27"/>
    <p:sldId id="407" r:id="rId28"/>
    <p:sldId id="368" r:id="rId29"/>
    <p:sldId id="369" r:id="rId30"/>
    <p:sldId id="370" r:id="rId31"/>
    <p:sldId id="371" r:id="rId32"/>
    <p:sldId id="434" r:id="rId33"/>
    <p:sldId id="435"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72" r:id="rId50"/>
    <p:sldId id="373" r:id="rId51"/>
    <p:sldId id="432" r:id="rId52"/>
    <p:sldId id="414" r:id="rId53"/>
    <p:sldId id="391" r:id="rId54"/>
    <p:sldId id="392" r:id="rId55"/>
    <p:sldId id="393" r:id="rId56"/>
    <p:sldId id="394" r:id="rId57"/>
    <p:sldId id="416" r:id="rId58"/>
    <p:sldId id="427" r:id="rId59"/>
    <p:sldId id="428" r:id="rId60"/>
    <p:sldId id="433" r:id="rId61"/>
    <p:sldId id="425" r:id="rId62"/>
    <p:sldId id="426" r:id="rId63"/>
    <p:sldId id="430" r:id="rId64"/>
    <p:sldId id="431" r:id="rId65"/>
    <p:sldId id="429" r:id="rId66"/>
  </p:sldIdLst>
  <p:sldSz cx="9144000" cy="6858000" type="screen4x3"/>
  <p:notesSz cx="6858000" cy="9144000"/>
  <p:defaultTextStyle>
    <a:defPPr>
      <a:defRPr lang="en-US"/>
    </a:defPPr>
    <a:lvl1pPr algn="l" rtl="0" fontAlgn="base">
      <a:spcBef>
        <a:spcPct val="20000"/>
      </a:spcBef>
      <a:spcAft>
        <a:spcPct val="0"/>
      </a:spcAft>
      <a:buClr>
        <a:schemeClr val="bg1"/>
      </a:buClr>
      <a:buFont typeface="Wingdings" pitchFamily="2" charset="2"/>
      <a:buChar char="q"/>
      <a:defRPr sz="2800" kern="1200">
        <a:solidFill>
          <a:srgbClr val="FFFF00"/>
        </a:solidFill>
        <a:latin typeface="Arial" charset="0"/>
        <a:ea typeface="+mn-ea"/>
        <a:cs typeface="+mn-cs"/>
      </a:defRPr>
    </a:lvl1pPr>
    <a:lvl2pPr marL="457200" algn="l" rtl="0" fontAlgn="base">
      <a:spcBef>
        <a:spcPct val="20000"/>
      </a:spcBef>
      <a:spcAft>
        <a:spcPct val="0"/>
      </a:spcAft>
      <a:buClr>
        <a:schemeClr val="bg1"/>
      </a:buClr>
      <a:buFont typeface="Wingdings" pitchFamily="2" charset="2"/>
      <a:buChar char="q"/>
      <a:defRPr sz="2800" kern="1200">
        <a:solidFill>
          <a:srgbClr val="FFFF00"/>
        </a:solidFill>
        <a:latin typeface="Arial" charset="0"/>
        <a:ea typeface="+mn-ea"/>
        <a:cs typeface="+mn-cs"/>
      </a:defRPr>
    </a:lvl2pPr>
    <a:lvl3pPr marL="914400" algn="l" rtl="0" fontAlgn="base">
      <a:spcBef>
        <a:spcPct val="20000"/>
      </a:spcBef>
      <a:spcAft>
        <a:spcPct val="0"/>
      </a:spcAft>
      <a:buClr>
        <a:schemeClr val="bg1"/>
      </a:buClr>
      <a:buFont typeface="Wingdings" pitchFamily="2" charset="2"/>
      <a:buChar char="q"/>
      <a:defRPr sz="2800" kern="1200">
        <a:solidFill>
          <a:srgbClr val="FFFF00"/>
        </a:solidFill>
        <a:latin typeface="Arial" charset="0"/>
        <a:ea typeface="+mn-ea"/>
        <a:cs typeface="+mn-cs"/>
      </a:defRPr>
    </a:lvl3pPr>
    <a:lvl4pPr marL="1371600" algn="l" rtl="0" fontAlgn="base">
      <a:spcBef>
        <a:spcPct val="20000"/>
      </a:spcBef>
      <a:spcAft>
        <a:spcPct val="0"/>
      </a:spcAft>
      <a:buClr>
        <a:schemeClr val="bg1"/>
      </a:buClr>
      <a:buFont typeface="Wingdings" pitchFamily="2" charset="2"/>
      <a:buChar char="q"/>
      <a:defRPr sz="2800" kern="1200">
        <a:solidFill>
          <a:srgbClr val="FFFF00"/>
        </a:solidFill>
        <a:latin typeface="Arial" charset="0"/>
        <a:ea typeface="+mn-ea"/>
        <a:cs typeface="+mn-cs"/>
      </a:defRPr>
    </a:lvl4pPr>
    <a:lvl5pPr marL="1828800" algn="l" rtl="0" fontAlgn="base">
      <a:spcBef>
        <a:spcPct val="20000"/>
      </a:spcBef>
      <a:spcAft>
        <a:spcPct val="0"/>
      </a:spcAft>
      <a:buClr>
        <a:schemeClr val="bg1"/>
      </a:buClr>
      <a:buFont typeface="Wingdings" pitchFamily="2" charset="2"/>
      <a:buChar char="q"/>
      <a:defRPr sz="2800" kern="1200">
        <a:solidFill>
          <a:srgbClr val="FFFF00"/>
        </a:solidFill>
        <a:latin typeface="Arial" charset="0"/>
        <a:ea typeface="+mn-ea"/>
        <a:cs typeface="+mn-cs"/>
      </a:defRPr>
    </a:lvl5pPr>
    <a:lvl6pPr marL="2286000" algn="l" defTabSz="914400" rtl="0" eaLnBrk="1" latinLnBrk="0" hangingPunct="1">
      <a:defRPr sz="2800" kern="1200">
        <a:solidFill>
          <a:srgbClr val="FFFF00"/>
        </a:solidFill>
        <a:latin typeface="Arial" charset="0"/>
        <a:ea typeface="+mn-ea"/>
        <a:cs typeface="+mn-cs"/>
      </a:defRPr>
    </a:lvl6pPr>
    <a:lvl7pPr marL="2743200" algn="l" defTabSz="914400" rtl="0" eaLnBrk="1" latinLnBrk="0" hangingPunct="1">
      <a:defRPr sz="2800" kern="1200">
        <a:solidFill>
          <a:srgbClr val="FFFF00"/>
        </a:solidFill>
        <a:latin typeface="Arial" charset="0"/>
        <a:ea typeface="+mn-ea"/>
        <a:cs typeface="+mn-cs"/>
      </a:defRPr>
    </a:lvl7pPr>
    <a:lvl8pPr marL="3200400" algn="l" defTabSz="914400" rtl="0" eaLnBrk="1" latinLnBrk="0" hangingPunct="1">
      <a:defRPr sz="2800" kern="1200">
        <a:solidFill>
          <a:srgbClr val="FFFF00"/>
        </a:solidFill>
        <a:latin typeface="Arial" charset="0"/>
        <a:ea typeface="+mn-ea"/>
        <a:cs typeface="+mn-cs"/>
      </a:defRPr>
    </a:lvl8pPr>
    <a:lvl9pPr marL="3657600" algn="l" defTabSz="914400" rtl="0" eaLnBrk="1" latinLnBrk="0" hangingPunct="1">
      <a:defRPr sz="2800"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000FF"/>
    <a:srgbClr val="43FF43"/>
    <a:srgbClr val="FF0000"/>
    <a:srgbClr val="FFFF66"/>
    <a:srgbClr val="000000"/>
    <a:srgbClr val="9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80" autoAdjust="0"/>
    <p:restoredTop sz="76521" autoAdjust="0"/>
  </p:normalViewPr>
  <p:slideViewPr>
    <p:cSldViewPr>
      <p:cViewPr varScale="1">
        <p:scale>
          <a:sx n="56" d="100"/>
          <a:sy n="56" d="100"/>
        </p:scale>
        <p:origin x="117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7" d="100"/>
          <a:sy n="57" d="100"/>
        </p:scale>
        <p:origin x="-11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defRPr>
            </a:lvl1pPr>
          </a:lstStyle>
          <a:p>
            <a:endParaRPr lang="en-US" dirty="0"/>
          </a:p>
        </p:txBody>
      </p:sp>
      <p:sp>
        <p:nvSpPr>
          <p:cNvPr id="238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defRPr>
            </a:lvl1pPr>
          </a:lstStyle>
          <a:p>
            <a:endParaRPr lang="en-US" dirty="0"/>
          </a:p>
        </p:txBody>
      </p:sp>
      <p:sp>
        <p:nvSpPr>
          <p:cNvPr id="238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8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8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defRPr>
            </a:lvl1pPr>
          </a:lstStyle>
          <a:p>
            <a:endParaRPr lang="en-US" dirty="0"/>
          </a:p>
        </p:txBody>
      </p:sp>
      <p:sp>
        <p:nvSpPr>
          <p:cNvPr id="238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defRPr>
            </a:lvl1pPr>
          </a:lstStyle>
          <a:p>
            <a:fld id="{B5BD1A05-26D1-4D08-B133-442D4A59442D}" type="slidenum">
              <a:rPr lang="en-US"/>
              <a:pPr/>
              <a:t>‹#›</a:t>
            </a:fld>
            <a:endParaRPr lang="en-US" dirty="0"/>
          </a:p>
        </p:txBody>
      </p:sp>
    </p:spTree>
    <p:extLst>
      <p:ext uri="{BB962C8B-B14F-4D97-AF65-F5344CB8AC3E}">
        <p14:creationId xmlns:p14="http://schemas.microsoft.com/office/powerpoint/2010/main" val="3194453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A6461-94AE-47FA-9433-54EB82C85843}" type="slidenum">
              <a:rPr lang="en-US"/>
              <a:pPr/>
              <a:t>10</a:t>
            </a:fld>
            <a:endParaRPr lang="en-US"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4400" y="4343400"/>
            <a:ext cx="5029200" cy="4114800"/>
          </a:xfrm>
        </p:spPr>
        <p:txBody>
          <a:bodyPr/>
          <a:lstStyle/>
          <a:p>
            <a:pPr marL="228600" marR="0" lvl="0" indent="-22860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F4D1E-DECA-47D6-87B4-D58F978D417C}" type="slidenum">
              <a:rPr lang="en-US"/>
              <a:pPr/>
              <a:t>11</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709F6-95BD-4497-A38A-9302EBB8B5AC}" type="slidenum">
              <a:rPr lang="en-US"/>
              <a:pPr/>
              <a:t>12</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8CF12-02C3-454F-BF02-535AB6189A65}" type="slidenum">
              <a:rPr lang="en-US"/>
              <a:pPr/>
              <a:t>14</a:t>
            </a:fld>
            <a:endParaRPr lang="en-US"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914400" y="4343400"/>
            <a:ext cx="5029200" cy="4114800"/>
          </a:xfrm>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FEC4C-BE98-4534-A221-E5B49B61D140}" type="slidenum">
              <a:rPr lang="en-US"/>
              <a:pPr/>
              <a:t>16</a:t>
            </a:fld>
            <a:endParaRPr lang="en-US" dirty="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636AD-3D47-480B-8F96-F7084648FB95}" type="slidenum">
              <a:rPr lang="en-US"/>
              <a:pPr/>
              <a:t>17</a:t>
            </a:fld>
            <a:endParaRPr lang="en-US" dirty="0"/>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xfrm>
            <a:off x="914400" y="4343400"/>
            <a:ext cx="5029200" cy="4114800"/>
          </a:xfrm>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1C7AC-8D5C-400B-B85D-454D02FDA7D6}" type="slidenum">
              <a:rPr lang="en-US"/>
              <a:pPr/>
              <a:t>20</a:t>
            </a:fld>
            <a:endParaRPr lang="en-US"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xfrm>
            <a:off x="914400" y="4343400"/>
            <a:ext cx="5029200" cy="4114800"/>
          </a:xfrm>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F10FF-D5FD-43A3-900B-C2862E577F77}" type="slidenum">
              <a:rPr lang="en-US"/>
              <a:pPr/>
              <a:t>21</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32D66-A3F1-4B24-986F-163466462F18}" type="slidenum">
              <a:rPr lang="en-US"/>
              <a:pPr/>
              <a:t>27</a:t>
            </a:fld>
            <a:endParaRPr lang="en-US" dirty="0"/>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218E1-BBD4-4CDA-BF00-0201CC99C3FD}" type="slidenum">
              <a:rPr lang="en-US"/>
              <a:pPr/>
              <a:t>29</a:t>
            </a:fld>
            <a:endParaRPr 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62518-8655-4CD6-B666-B7BB7B4D3479}" type="slidenum">
              <a:rPr lang="en-US"/>
              <a:pPr/>
              <a:t>31</a:t>
            </a:fld>
            <a:endParaRPr lang="en-US" dirty="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914400" y="4343400"/>
            <a:ext cx="5029200" cy="4114800"/>
          </a:xfrm>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BF79F-382C-410D-8870-6CD4FEC3029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BF79F-382C-410D-8870-6CD4FEC3029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BAC7A-D2C2-4C16-B94C-76AF16A05273}" type="slidenum">
              <a:rPr lang="en-US"/>
              <a:pPr/>
              <a:t>34</a:t>
            </a:fld>
            <a:endParaRPr lang="en-US"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15E80-9C9F-4A51-ADF6-A9DE3B894422}" type="slidenum">
              <a:rPr lang="en-US"/>
              <a:pPr/>
              <a:t>35</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BA36F-EA1A-42BC-A6DA-9EC6E092E52C}" type="slidenum">
              <a:rPr lang="en-US"/>
              <a:pPr/>
              <a:t>36</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6CA7A-D77A-4BF3-97C6-299F48889069}" type="slidenum">
              <a:rPr lang="en-US"/>
              <a:pPr/>
              <a:t>37</a:t>
            </a:fld>
            <a:endParaRPr lang="en-US" dirty="0"/>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51895-BB07-4DE9-943E-6EA8FFD78D40}" type="slidenum">
              <a:rPr lang="en-US"/>
              <a:pPr/>
              <a:t>39</a:t>
            </a:fld>
            <a:endParaRPr lang="en-US" dirty="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6790-88D9-4F3A-B917-F38B53953B1F}" type="slidenum">
              <a:rPr lang="en-US"/>
              <a:pPr/>
              <a:t>40</a:t>
            </a:fld>
            <a:endParaRPr lang="en-US" dirty="0"/>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5AD60-561C-49BB-A527-BEEFDEFD085D}" type="slidenum">
              <a:rPr lang="en-US"/>
              <a:pPr/>
              <a:t>41</a:t>
            </a:fld>
            <a:endParaRPr lang="en-US" dirty="0"/>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1DBEC-3606-45F0-B4EA-771FA38AF266}" type="slidenum">
              <a:rPr lang="en-US"/>
              <a:pPr/>
              <a:t>42</a:t>
            </a:fld>
            <a:endParaRPr lang="en-US" dirty="0"/>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9C65B-8B8C-42E3-81D6-4538D88C426B}" type="slidenum">
              <a:rPr lang="en-US"/>
              <a:pPr/>
              <a:t>43</a:t>
            </a:fld>
            <a:endParaRPr lang="en-US" dirty="0"/>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AAEB3-B98E-43B7-8FF5-E05BD728D28F}" type="slidenum">
              <a:rPr lang="en-US"/>
              <a:pPr/>
              <a:t>44</a:t>
            </a:fld>
            <a:endParaRPr lang="en-US" dirty="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D40E6-E69A-48B7-A820-C3C446B84CBF}" type="slidenum">
              <a:rPr lang="en-US"/>
              <a:pPr/>
              <a:t>45</a:t>
            </a:fld>
            <a:endParaRPr lang="en-US" dirty="0"/>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xfrm>
            <a:off x="914400" y="4343400"/>
            <a:ext cx="5029200" cy="4114800"/>
          </a:xfrm>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C5107-5513-4F5D-9215-52038AD8B648}" type="slidenum">
              <a:rPr lang="en-US"/>
              <a:pPr/>
              <a:t>48</a:t>
            </a:fld>
            <a:endParaRPr lang="en-US" dirty="0"/>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EB04F-6CD3-441D-A4A9-97EA09EA430A}" type="slidenum">
              <a:rPr lang="en-US"/>
              <a:pPr/>
              <a:t>49</a:t>
            </a:fld>
            <a:endParaRPr lang="en-US" dirty="0"/>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914400" y="4343400"/>
            <a:ext cx="5029200" cy="4114800"/>
          </a:xfrm>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DD68E-D052-4A08-8399-FD53887626F1}" type="slidenum">
              <a:rPr lang="en-US"/>
              <a:pPr/>
              <a:t>50</a:t>
            </a:fld>
            <a:endParaRPr 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914400" y="4343400"/>
            <a:ext cx="5029200" cy="4114800"/>
          </a:xfrm>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B5BD1A05-26D1-4D08-B133-442D4A59442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02AF8-6987-4B2F-B91A-6F699E3EE076}" type="slidenum">
              <a:rPr lang="en-US"/>
              <a:pPr/>
              <a:t>52</a:t>
            </a:fld>
            <a:endParaRPr 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914400" y="4343400"/>
            <a:ext cx="5029200" cy="4114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E40F7-EDF5-4BE3-9F90-36DF3CA268C8}" type="slidenum">
              <a:rPr lang="en-US"/>
              <a:pPr/>
              <a:t>53</a:t>
            </a:fld>
            <a:endParaRPr lang="en-US" dirty="0"/>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82BF8-1D10-4E7A-BC7A-6D6B9E1881E4}" type="slidenum">
              <a:rPr lang="en-US"/>
              <a:pPr/>
              <a:t>54</a:t>
            </a:fld>
            <a:endParaRPr lang="en-US" dirty="0"/>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AA43D-CDB5-461F-A22F-E12F0C52B99A}" type="slidenum">
              <a:rPr lang="en-US"/>
              <a:pPr/>
              <a:t>56</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65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5BD1A05-26D1-4D08-B133-442D4A59442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r>
              <a:rPr lang="en-US" dirty="0"/>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a:solidFill>
                  <a:schemeClr val="tx1"/>
                </a:solidFill>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a:solidFill>
                  <a:schemeClr val="tx1"/>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vl1pPr>
          </a:lstStyle>
          <a:p>
            <a:r>
              <a:rPr lang="en-US" dirty="0"/>
              <a:t>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28.w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2.wmf"/></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2.wmf"/><Relationship Id="rId5" Type="http://schemas.openxmlformats.org/officeDocument/2006/relationships/image" Target="../media/image35.wmf"/><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6.wmf"/><Relationship Id="rId7" Type="http://schemas.openxmlformats.org/officeDocument/2006/relationships/image" Target="../media/image33.w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2.wmf"/><Relationship Id="rId5"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image" Target="../media/image35.wmf"/></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1.wmf"/><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4.wmf"/><Relationship Id="rId4" Type="http://schemas.openxmlformats.org/officeDocument/2006/relationships/image" Target="../media/image43.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7.wmf"/><Relationship Id="rId4" Type="http://schemas.openxmlformats.org/officeDocument/2006/relationships/image" Target="../media/image46.wmf"/></Relationships>
</file>

<file path=ppt/slides/_rels/slide4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s>
</file>

<file path=ppt/slides/_rels/slide4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0.wmf"/><Relationship Id="rId4" Type="http://schemas.openxmlformats.org/officeDocument/2006/relationships/image" Target="../media/image59.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3.wmf"/><Relationship Id="rId4" Type="http://schemas.openxmlformats.org/officeDocument/2006/relationships/image" Target="../media/image62.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7.wmf"/><Relationship Id="rId5" Type="http://schemas.openxmlformats.org/officeDocument/2006/relationships/image" Target="../media/image3.wmf"/><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slides/_rels/slide55.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1.wmf"/><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1.wmf"/><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8229600" cy="2167128"/>
          </a:xfrm>
          <a:effectLst/>
        </p:spPr>
        <p:txBody>
          <a:bodyPr>
            <a:normAutofit fontScale="90000"/>
          </a:bodyPr>
          <a:lstStyle/>
          <a:p>
            <a:pPr algn="ctr" fontAlgn="auto">
              <a:spcAft>
                <a:spcPts val="0"/>
              </a:spcAft>
              <a:defRPr/>
            </a:pPr>
            <a:r>
              <a:rPr lang="en-US" sz="6600" cap="none" dirty="0">
                <a:solidFill>
                  <a:schemeClr val="tx2">
                    <a:tint val="100000"/>
                    <a:satMod val="250000"/>
                  </a:schemeClr>
                </a:solidFill>
                <a:effectLst>
                  <a:reflection blurRad="12000" stA="25000" endPos="49000" dist="5000" dir="5400000" sy="-100000" algn="bl" rotWithShape="0"/>
                </a:effectLst>
              </a:rPr>
              <a:t>Apologetics-</a:t>
            </a:r>
            <a:br>
              <a:rPr lang="en-US" sz="6600" cap="none" dirty="0">
                <a:solidFill>
                  <a:schemeClr val="tx2">
                    <a:tint val="100000"/>
                    <a:satMod val="250000"/>
                  </a:schemeClr>
                </a:solidFill>
                <a:effectLst>
                  <a:reflection blurRad="12000" stA="25000" endPos="49000" dist="5000" dir="5400000" sy="-100000" algn="bl" rotWithShape="0"/>
                </a:effectLst>
              </a:rPr>
            </a:br>
            <a:r>
              <a:rPr lang="en-US" sz="6600" cap="none" dirty="0">
                <a:solidFill>
                  <a:schemeClr val="tx2">
                    <a:tint val="100000"/>
                    <a:satMod val="250000"/>
                  </a:schemeClr>
                </a:solidFill>
                <a:effectLst>
                  <a:reflection blurRad="12000" stA="25000" endPos="49000" dist="5000" dir="5400000" sy="-100000" algn="bl" rotWithShape="0"/>
                </a:effectLst>
              </a:rPr>
              <a:t>God’s Footprints Around the World</a:t>
            </a:r>
          </a:p>
        </p:txBody>
      </p:sp>
      <p:sp>
        <p:nvSpPr>
          <p:cNvPr id="3" name="Subtitle 2"/>
          <p:cNvSpPr>
            <a:spLocks noGrp="1"/>
          </p:cNvSpPr>
          <p:nvPr>
            <p:ph type="subTitle" idx="1"/>
          </p:nvPr>
        </p:nvSpPr>
        <p:spPr>
          <a:xfrm>
            <a:off x="2057400" y="3886200"/>
            <a:ext cx="5105400" cy="1219200"/>
          </a:xfrm>
        </p:spPr>
        <p:txBody>
          <a:bodyPr>
            <a:normAutofit lnSpcReduction="10000"/>
          </a:bodyPr>
          <a:lstStyle/>
          <a:p>
            <a:pPr algn="ctr" fontAlgn="auto">
              <a:spcAft>
                <a:spcPts val="0"/>
              </a:spcAft>
              <a:buFont typeface="Wingdings 2"/>
              <a:buNone/>
              <a:defRPr/>
            </a:pPr>
            <a:r>
              <a:rPr lang="en-US" sz="3600" dirty="0">
                <a:latin typeface="Arial" pitchFamily="34" charset="0"/>
                <a:cs typeface="Arial" pitchFamily="34" charset="0"/>
              </a:rPr>
              <a:t>Tri-Cities</a:t>
            </a:r>
          </a:p>
          <a:p>
            <a:pPr algn="ctr" fontAlgn="auto">
              <a:spcAft>
                <a:spcPts val="0"/>
              </a:spcAft>
              <a:buFont typeface="Wingdings 2"/>
              <a:buNone/>
              <a:defRPr/>
            </a:pPr>
            <a:r>
              <a:rPr lang="en-US" sz="3600" dirty="0">
                <a:latin typeface="Arial" pitchFamily="34" charset="0"/>
                <a:cs typeface="Arial" pitchFamily="34" charset="0"/>
              </a:rPr>
              <a:t>December 8, 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1066800" y="304800"/>
            <a:ext cx="7239000" cy="762000"/>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4400" dirty="0">
                <a:solidFill>
                  <a:schemeClr val="tx1"/>
                </a:solidFill>
                <a:latin typeface="Times New Roman" pitchFamily="18" charset="0"/>
              </a:rPr>
              <a:t>The Chinese Language</a:t>
            </a:r>
          </a:p>
        </p:txBody>
      </p:sp>
      <p:sp>
        <p:nvSpPr>
          <p:cNvPr id="240643" name="Rectangle 3"/>
          <p:cNvSpPr>
            <a:spLocks noGrp="1" noChangeArrowheads="1"/>
          </p:cNvSpPr>
          <p:nvPr>
            <p:ph type="body" idx="1"/>
          </p:nvPr>
        </p:nvSpPr>
        <p:spPr/>
        <p:txBody>
          <a:bodyPr/>
          <a:lstStyle/>
          <a:p>
            <a:pPr>
              <a:buClr>
                <a:schemeClr val="tx1"/>
              </a:buClr>
              <a:buFont typeface="Wingdings" pitchFamily="2" charset="2"/>
              <a:buChar char="q"/>
            </a:pPr>
            <a:r>
              <a:rPr lang="en-US" dirty="0"/>
              <a:t>Is the oldest, continuous written language in the world</a:t>
            </a:r>
          </a:p>
          <a:p>
            <a:pPr>
              <a:buClr>
                <a:schemeClr val="tx1"/>
              </a:buClr>
              <a:buFont typeface="Wingdings" pitchFamily="2" charset="2"/>
              <a:buChar char="q"/>
            </a:pPr>
            <a:r>
              <a:rPr lang="en-US" dirty="0"/>
              <a:t>First written over 4,500 years ago</a:t>
            </a:r>
          </a:p>
          <a:p>
            <a:pPr>
              <a:buClr>
                <a:schemeClr val="tx1"/>
              </a:buClr>
              <a:buFont typeface="Wingdings" pitchFamily="2" charset="2"/>
              <a:buChar char="q"/>
            </a:pPr>
            <a:r>
              <a:rPr lang="en-US" dirty="0"/>
              <a:t>The inventors of the written language drew pictures to express words or ideas</a:t>
            </a:r>
          </a:p>
          <a:p>
            <a:pPr>
              <a:buClr>
                <a:schemeClr val="tx1"/>
              </a:buClr>
              <a:buFont typeface="Wingdings" pitchFamily="2" charset="2"/>
              <a:buChar char="q"/>
            </a:pPr>
            <a:r>
              <a:rPr lang="en-US" dirty="0"/>
              <a:t>Simple pictures were combined</a:t>
            </a:r>
            <a:r>
              <a:rPr lang="en-US" dirty="0">
                <a:solidFill>
                  <a:srgbClr val="FFFF00"/>
                </a:solidFill>
              </a:rPr>
              <a:t> </a:t>
            </a:r>
            <a:r>
              <a:rPr lang="en-US" dirty="0"/>
              <a:t>to make more complex thoughts</a:t>
            </a: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blinds(horizontal)">
                                      <p:cBhvr>
                                        <p:cTn id="7" dur="500"/>
                                        <p:tgtEl>
                                          <p:spTgt spid="2406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0643">
                                            <p:txEl>
                                              <p:pRg st="0" end="0"/>
                                            </p:txEl>
                                          </p:spTgt>
                                        </p:tgtEl>
                                        <p:attrNameLst>
                                          <p:attrName>style.visibility</p:attrName>
                                        </p:attrNameLst>
                                      </p:cBhvr>
                                      <p:to>
                                        <p:strVal val="visible"/>
                                      </p:to>
                                    </p:set>
                                    <p:animEffect transition="in" filter="checkerboard(across)">
                                      <p:cBhvr>
                                        <p:cTn id="12" dur="500"/>
                                        <p:tgtEl>
                                          <p:spTgt spid="2406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0643">
                                            <p:txEl>
                                              <p:pRg st="1" end="1"/>
                                            </p:txEl>
                                          </p:spTgt>
                                        </p:tgtEl>
                                        <p:attrNameLst>
                                          <p:attrName>style.visibility</p:attrName>
                                        </p:attrNameLst>
                                      </p:cBhvr>
                                      <p:to>
                                        <p:strVal val="visible"/>
                                      </p:to>
                                    </p:set>
                                    <p:animEffect transition="in" filter="checkerboard(across)">
                                      <p:cBhvr>
                                        <p:cTn id="17" dur="500"/>
                                        <p:tgtEl>
                                          <p:spTgt spid="2406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0643">
                                            <p:txEl>
                                              <p:pRg st="2" end="2"/>
                                            </p:txEl>
                                          </p:spTgt>
                                        </p:tgtEl>
                                        <p:attrNameLst>
                                          <p:attrName>style.visibility</p:attrName>
                                        </p:attrNameLst>
                                      </p:cBhvr>
                                      <p:to>
                                        <p:strVal val="visible"/>
                                      </p:to>
                                    </p:set>
                                    <p:animEffect transition="in" filter="checkerboard(across)">
                                      <p:cBhvr>
                                        <p:cTn id="22" dur="500"/>
                                        <p:tgtEl>
                                          <p:spTgt spid="2406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0643">
                                            <p:txEl>
                                              <p:pRg st="3" end="3"/>
                                            </p:txEl>
                                          </p:spTgt>
                                        </p:tgtEl>
                                        <p:attrNameLst>
                                          <p:attrName>style.visibility</p:attrName>
                                        </p:attrNameLst>
                                      </p:cBhvr>
                                      <p:to>
                                        <p:strVal val="visible"/>
                                      </p:to>
                                    </p:set>
                                    <p:animEffect transition="in" filter="checkerboard(across)">
                                      <p:cBhvr>
                                        <p:cTn id="27" dur="500"/>
                                        <p:tgtEl>
                                          <p:spTgt spid="240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utoUpdateAnimBg="0"/>
      <p:bldP spid="2406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81000" y="304800"/>
            <a:ext cx="8610600" cy="1190625"/>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600" dirty="0">
                <a:solidFill>
                  <a:srgbClr val="0000FF"/>
                </a:solidFill>
                <a:latin typeface="Arial Black" pitchFamily="34" charset="0"/>
              </a:rPr>
              <a:t>Simple pictures were combined to make more complex thoughts</a:t>
            </a:r>
          </a:p>
        </p:txBody>
      </p:sp>
      <p:pic>
        <p:nvPicPr>
          <p:cNvPr id="242691" name="Picture 3"/>
          <p:cNvPicPr>
            <a:picLocks noChangeAspect="1" noChangeArrowheads="1"/>
          </p:cNvPicPr>
          <p:nvPr/>
        </p:nvPicPr>
        <p:blipFill>
          <a:blip r:embed="rId3" cstate="print"/>
          <a:srcRect/>
          <a:stretch>
            <a:fillRect/>
          </a:stretch>
        </p:blipFill>
        <p:spPr bwMode="auto">
          <a:xfrm>
            <a:off x="990600" y="2754313"/>
            <a:ext cx="1447800" cy="1027112"/>
          </a:xfrm>
          <a:prstGeom prst="rect">
            <a:avLst/>
          </a:prstGeom>
          <a:noFill/>
          <a:ln w="9525">
            <a:noFill/>
            <a:miter lim="800000"/>
            <a:headEnd/>
            <a:tailEnd/>
          </a:ln>
          <a:effectLst/>
        </p:spPr>
      </p:pic>
      <p:sp>
        <p:nvSpPr>
          <p:cNvPr id="242692" name="Text Box 4"/>
          <p:cNvSpPr txBox="1">
            <a:spLocks noChangeArrowheads="1"/>
          </p:cNvSpPr>
          <p:nvPr/>
        </p:nvSpPr>
        <p:spPr bwMode="auto">
          <a:xfrm>
            <a:off x="2590800" y="2743200"/>
            <a:ext cx="457200" cy="23780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a:p>
            <a:pPr eaLnBrk="0" hangingPunct="0">
              <a:spcBef>
                <a:spcPct val="50000"/>
              </a:spcBef>
              <a:buClrTx/>
              <a:buFontTx/>
              <a:buNone/>
            </a:pPr>
            <a:endParaRPr lang="en-US" sz="6000" b="1" dirty="0">
              <a:solidFill>
                <a:schemeClr val="tx1"/>
              </a:solidFill>
              <a:latin typeface="Times New Roman" pitchFamily="18" charset="0"/>
            </a:endParaRPr>
          </a:p>
        </p:txBody>
      </p:sp>
      <p:pic>
        <p:nvPicPr>
          <p:cNvPr id="242693" name="Picture 5"/>
          <p:cNvPicPr>
            <a:picLocks noChangeAspect="1" noChangeArrowheads="1"/>
          </p:cNvPicPr>
          <p:nvPr/>
        </p:nvPicPr>
        <p:blipFill>
          <a:blip r:embed="rId4" cstate="print"/>
          <a:srcRect/>
          <a:stretch>
            <a:fillRect/>
          </a:stretch>
        </p:blipFill>
        <p:spPr bwMode="auto">
          <a:xfrm>
            <a:off x="3276600" y="2667000"/>
            <a:ext cx="1323975" cy="1085850"/>
          </a:xfrm>
          <a:prstGeom prst="rect">
            <a:avLst/>
          </a:prstGeom>
          <a:noFill/>
          <a:ln w="9525">
            <a:noFill/>
            <a:miter lim="800000"/>
            <a:headEnd/>
            <a:tailEnd/>
          </a:ln>
          <a:effectLst/>
        </p:spPr>
      </p:pic>
      <p:sp>
        <p:nvSpPr>
          <p:cNvPr id="242694" name="Text Box 6"/>
          <p:cNvSpPr txBox="1">
            <a:spLocks noChangeArrowheads="1"/>
          </p:cNvSpPr>
          <p:nvPr/>
        </p:nvSpPr>
        <p:spPr bwMode="auto">
          <a:xfrm>
            <a:off x="4724400" y="26670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pic>
        <p:nvPicPr>
          <p:cNvPr id="242695" name="Picture 7"/>
          <p:cNvPicPr>
            <a:picLocks noChangeAspect="1" noChangeArrowheads="1"/>
          </p:cNvPicPr>
          <p:nvPr/>
        </p:nvPicPr>
        <p:blipFill>
          <a:blip r:embed="rId5" cstate="print"/>
          <a:srcRect/>
          <a:stretch>
            <a:fillRect/>
          </a:stretch>
        </p:blipFill>
        <p:spPr bwMode="auto">
          <a:xfrm>
            <a:off x="5715000" y="2590800"/>
            <a:ext cx="1219200" cy="1228725"/>
          </a:xfrm>
          <a:prstGeom prst="rect">
            <a:avLst/>
          </a:prstGeom>
          <a:noFill/>
          <a:ln w="9525">
            <a:noFill/>
            <a:miter lim="800000"/>
            <a:headEnd/>
            <a:tailEnd/>
          </a:ln>
          <a:effectLst/>
        </p:spPr>
      </p:pic>
      <p:sp>
        <p:nvSpPr>
          <p:cNvPr id="242696" name="Text Box 8"/>
          <p:cNvSpPr txBox="1">
            <a:spLocks noChangeArrowheads="1"/>
          </p:cNvSpPr>
          <p:nvPr/>
        </p:nvSpPr>
        <p:spPr bwMode="auto">
          <a:xfrm>
            <a:off x="1066800" y="3810000"/>
            <a:ext cx="1600200" cy="579438"/>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200" b="1" dirty="0">
                <a:solidFill>
                  <a:srgbClr val="0000FF"/>
                </a:solidFill>
                <a:latin typeface="Arial Black" pitchFamily="34" charset="0"/>
              </a:rPr>
              <a:t>Mouth</a:t>
            </a:r>
          </a:p>
        </p:txBody>
      </p:sp>
      <p:sp>
        <p:nvSpPr>
          <p:cNvPr id="242697" name="Text Box 9"/>
          <p:cNvSpPr txBox="1">
            <a:spLocks noChangeArrowheads="1"/>
          </p:cNvSpPr>
          <p:nvPr/>
        </p:nvSpPr>
        <p:spPr bwMode="auto">
          <a:xfrm>
            <a:off x="3124200" y="3810000"/>
            <a:ext cx="1600200" cy="944563"/>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200" b="1" dirty="0">
                <a:solidFill>
                  <a:srgbClr val="0000FF"/>
                </a:solidFill>
                <a:latin typeface="Arial Black" pitchFamily="34" charset="0"/>
              </a:rPr>
              <a:t>Man</a:t>
            </a:r>
            <a:r>
              <a:rPr lang="en-US" sz="3200" b="1" dirty="0">
                <a:solidFill>
                  <a:srgbClr val="CC3300"/>
                </a:solidFill>
                <a:latin typeface="Arial Black" pitchFamily="34" charset="0"/>
              </a:rPr>
              <a:t> </a:t>
            </a:r>
            <a:r>
              <a:rPr lang="en-US" sz="2400" b="1" dirty="0">
                <a:solidFill>
                  <a:schemeClr val="tx1"/>
                </a:solidFill>
                <a:latin typeface="Arial Black" pitchFamily="34" charset="0"/>
              </a:rPr>
              <a:t>(legs)</a:t>
            </a:r>
          </a:p>
        </p:txBody>
      </p:sp>
      <p:sp>
        <p:nvSpPr>
          <p:cNvPr id="242698" name="Text Box 10"/>
          <p:cNvSpPr txBox="1">
            <a:spLocks noChangeArrowheads="1"/>
          </p:cNvSpPr>
          <p:nvPr/>
        </p:nvSpPr>
        <p:spPr bwMode="auto">
          <a:xfrm>
            <a:off x="5334000" y="3810000"/>
            <a:ext cx="2590800" cy="579438"/>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200" b="1" dirty="0">
                <a:solidFill>
                  <a:srgbClr val="0000FF"/>
                </a:solidFill>
                <a:latin typeface="Impact" pitchFamily="34" charset="0"/>
              </a:rPr>
              <a:t>Older Brother</a:t>
            </a:r>
          </a:p>
        </p:txBody>
      </p:sp>
      <p:sp>
        <p:nvSpPr>
          <p:cNvPr id="242699" name="Text Box 11"/>
          <p:cNvSpPr txBox="1">
            <a:spLocks noChangeArrowheads="1"/>
          </p:cNvSpPr>
          <p:nvPr/>
        </p:nvSpPr>
        <p:spPr bwMode="auto">
          <a:xfrm>
            <a:off x="1981200" y="1828800"/>
            <a:ext cx="5410200" cy="579438"/>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200" b="1" dirty="0">
                <a:solidFill>
                  <a:schemeClr val="tx1"/>
                </a:solidFill>
                <a:latin typeface="Arial Black" pitchFamily="34" charset="0"/>
              </a:rPr>
              <a:t>For Example…..</a:t>
            </a:r>
          </a:p>
        </p:txBody>
      </p:sp>
      <p:sp>
        <p:nvSpPr>
          <p:cNvPr id="242700" name="Text Box 12"/>
          <p:cNvSpPr txBox="1">
            <a:spLocks noChangeArrowheads="1"/>
          </p:cNvSpPr>
          <p:nvPr/>
        </p:nvSpPr>
        <p:spPr bwMode="auto">
          <a:xfrm>
            <a:off x="1295400" y="4953000"/>
            <a:ext cx="6781800" cy="822325"/>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2400" b="1" dirty="0">
                <a:solidFill>
                  <a:schemeClr val="tx1"/>
                </a:solidFill>
                <a:latin typeface="Times New Roman" pitchFamily="18" charset="0"/>
              </a:rPr>
              <a:t>The “mouth man” or “spokes person” for the family was usually the oldest son or brother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blinds(horizontal)">
                                      <p:cBhvr>
                                        <p:cTn id="7" dur="500"/>
                                        <p:tgtEl>
                                          <p:spTgt spid="2426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2699"/>
                                        </p:tgtEl>
                                        <p:attrNameLst>
                                          <p:attrName>style.visibility</p:attrName>
                                        </p:attrNameLst>
                                      </p:cBhvr>
                                      <p:to>
                                        <p:strVal val="visible"/>
                                      </p:to>
                                    </p:set>
                                    <p:animEffect transition="in" filter="blinds(horizontal)">
                                      <p:cBhvr>
                                        <p:cTn id="12" dur="500"/>
                                        <p:tgtEl>
                                          <p:spTgt spid="2426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2691"/>
                                        </p:tgtEl>
                                        <p:attrNameLst>
                                          <p:attrName>style.visibility</p:attrName>
                                        </p:attrNameLst>
                                      </p:cBhvr>
                                      <p:to>
                                        <p:strVal val="visible"/>
                                      </p:to>
                                    </p:set>
                                    <p:animEffect transition="in" filter="box(in)">
                                      <p:cBhvr>
                                        <p:cTn id="17" dur="500"/>
                                        <p:tgtEl>
                                          <p:spTgt spid="2426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2696"/>
                                        </p:tgtEl>
                                        <p:attrNameLst>
                                          <p:attrName>style.visibility</p:attrName>
                                        </p:attrNameLst>
                                      </p:cBhvr>
                                      <p:to>
                                        <p:strVal val="visible"/>
                                      </p:to>
                                    </p:set>
                                    <p:animEffect transition="in" filter="blinds(horizontal)">
                                      <p:cBhvr>
                                        <p:cTn id="22" dur="500"/>
                                        <p:tgtEl>
                                          <p:spTgt spid="24269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42693"/>
                                        </p:tgtEl>
                                        <p:attrNameLst>
                                          <p:attrName>style.visibility</p:attrName>
                                        </p:attrNameLst>
                                      </p:cBhvr>
                                      <p:to>
                                        <p:strVal val="visible"/>
                                      </p:to>
                                    </p:set>
                                    <p:animEffect transition="in" filter="box(in)">
                                      <p:cBhvr>
                                        <p:cTn id="27" dur="500"/>
                                        <p:tgtEl>
                                          <p:spTgt spid="24269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2697"/>
                                        </p:tgtEl>
                                        <p:attrNameLst>
                                          <p:attrName>style.visibility</p:attrName>
                                        </p:attrNameLst>
                                      </p:cBhvr>
                                      <p:to>
                                        <p:strVal val="visible"/>
                                      </p:to>
                                    </p:set>
                                    <p:animEffect transition="in" filter="blinds(horizontal)">
                                      <p:cBhvr>
                                        <p:cTn id="32" dur="500"/>
                                        <p:tgtEl>
                                          <p:spTgt spid="24269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2692"/>
                                        </p:tgtEl>
                                        <p:attrNameLst>
                                          <p:attrName>style.visibility</p:attrName>
                                        </p:attrNameLst>
                                      </p:cBhvr>
                                      <p:to>
                                        <p:strVal val="visible"/>
                                      </p:to>
                                    </p:set>
                                    <p:anim calcmode="lin" valueType="num">
                                      <p:cBhvr additive="base">
                                        <p:cTn id="37" dur="500" fill="hold"/>
                                        <p:tgtEl>
                                          <p:spTgt spid="242692"/>
                                        </p:tgtEl>
                                        <p:attrNameLst>
                                          <p:attrName>ppt_x</p:attrName>
                                        </p:attrNameLst>
                                      </p:cBhvr>
                                      <p:tavLst>
                                        <p:tav tm="0">
                                          <p:val>
                                            <p:strVal val="0-#ppt_w/2"/>
                                          </p:val>
                                        </p:tav>
                                        <p:tav tm="100000">
                                          <p:val>
                                            <p:strVal val="#ppt_x"/>
                                          </p:val>
                                        </p:tav>
                                      </p:tavLst>
                                    </p:anim>
                                    <p:anim calcmode="lin" valueType="num">
                                      <p:cBhvr additive="base">
                                        <p:cTn id="38" dur="500" fill="hold"/>
                                        <p:tgtEl>
                                          <p:spTgt spid="24269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2694"/>
                                        </p:tgtEl>
                                        <p:attrNameLst>
                                          <p:attrName>style.visibility</p:attrName>
                                        </p:attrNameLst>
                                      </p:cBhvr>
                                      <p:to>
                                        <p:strVal val="visible"/>
                                      </p:to>
                                    </p:set>
                                    <p:anim calcmode="lin" valueType="num">
                                      <p:cBhvr additive="base">
                                        <p:cTn id="43" dur="500" fill="hold"/>
                                        <p:tgtEl>
                                          <p:spTgt spid="242694"/>
                                        </p:tgtEl>
                                        <p:attrNameLst>
                                          <p:attrName>ppt_x</p:attrName>
                                        </p:attrNameLst>
                                      </p:cBhvr>
                                      <p:tavLst>
                                        <p:tav tm="0">
                                          <p:val>
                                            <p:strVal val="0-#ppt_w/2"/>
                                          </p:val>
                                        </p:tav>
                                        <p:tav tm="100000">
                                          <p:val>
                                            <p:strVal val="#ppt_x"/>
                                          </p:val>
                                        </p:tav>
                                      </p:tavLst>
                                    </p:anim>
                                    <p:anim calcmode="lin" valueType="num">
                                      <p:cBhvr additive="base">
                                        <p:cTn id="44" dur="500" fill="hold"/>
                                        <p:tgtEl>
                                          <p:spTgt spid="24269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4" presetClass="entr" presetSubtype="16" fill="hold" nodeType="afterEffect">
                                  <p:stCondLst>
                                    <p:cond delay="0"/>
                                  </p:stCondLst>
                                  <p:childTnLst>
                                    <p:set>
                                      <p:cBhvr>
                                        <p:cTn id="47" dur="1" fill="hold">
                                          <p:stCondLst>
                                            <p:cond delay="0"/>
                                          </p:stCondLst>
                                        </p:cTn>
                                        <p:tgtEl>
                                          <p:spTgt spid="242695"/>
                                        </p:tgtEl>
                                        <p:attrNameLst>
                                          <p:attrName>style.visibility</p:attrName>
                                        </p:attrNameLst>
                                      </p:cBhvr>
                                      <p:to>
                                        <p:strVal val="visible"/>
                                      </p:to>
                                    </p:set>
                                    <p:animEffect transition="in" filter="box(in)">
                                      <p:cBhvr>
                                        <p:cTn id="48" dur="500"/>
                                        <p:tgtEl>
                                          <p:spTgt spid="242695"/>
                                        </p:tgtEl>
                                      </p:cBhvr>
                                    </p:animEffect>
                                  </p:childTnLst>
                                </p:cTn>
                              </p:par>
                            </p:childTnLst>
                          </p:cTn>
                        </p:par>
                        <p:par>
                          <p:cTn id="49" fill="hold">
                            <p:stCondLst>
                              <p:cond delay="1000"/>
                            </p:stCondLst>
                            <p:childTnLst>
                              <p:par>
                                <p:cTn id="50" presetID="3" presetClass="entr" presetSubtype="10" fill="hold" grpId="0" nodeType="afterEffect">
                                  <p:stCondLst>
                                    <p:cond delay="0"/>
                                  </p:stCondLst>
                                  <p:childTnLst>
                                    <p:set>
                                      <p:cBhvr>
                                        <p:cTn id="51" dur="1" fill="hold">
                                          <p:stCondLst>
                                            <p:cond delay="0"/>
                                          </p:stCondLst>
                                        </p:cTn>
                                        <p:tgtEl>
                                          <p:spTgt spid="242698"/>
                                        </p:tgtEl>
                                        <p:attrNameLst>
                                          <p:attrName>style.visibility</p:attrName>
                                        </p:attrNameLst>
                                      </p:cBhvr>
                                      <p:to>
                                        <p:strVal val="visible"/>
                                      </p:to>
                                    </p:set>
                                    <p:animEffect transition="in" filter="blinds(horizontal)">
                                      <p:cBhvr>
                                        <p:cTn id="52" dur="500"/>
                                        <p:tgtEl>
                                          <p:spTgt spid="24269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2700"/>
                                        </p:tgtEl>
                                        <p:attrNameLst>
                                          <p:attrName>style.visibility</p:attrName>
                                        </p:attrNameLst>
                                      </p:cBhvr>
                                      <p:to>
                                        <p:strVal val="visible"/>
                                      </p:to>
                                    </p:set>
                                    <p:anim calcmode="lin" valueType="num">
                                      <p:cBhvr additive="base">
                                        <p:cTn id="57" dur="500" fill="hold"/>
                                        <p:tgtEl>
                                          <p:spTgt spid="242700"/>
                                        </p:tgtEl>
                                        <p:attrNameLst>
                                          <p:attrName>ppt_x</p:attrName>
                                        </p:attrNameLst>
                                      </p:cBhvr>
                                      <p:tavLst>
                                        <p:tav tm="0">
                                          <p:val>
                                            <p:strVal val="0-#ppt_w/2"/>
                                          </p:val>
                                        </p:tav>
                                        <p:tav tm="100000">
                                          <p:val>
                                            <p:strVal val="#ppt_x"/>
                                          </p:val>
                                        </p:tav>
                                      </p:tavLst>
                                    </p:anim>
                                    <p:anim calcmode="lin" valueType="num">
                                      <p:cBhvr additive="base">
                                        <p:cTn id="58" dur="500" fill="hold"/>
                                        <p:tgtEl>
                                          <p:spTgt spid="242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utoUpdateAnimBg="0"/>
      <p:bldP spid="242692" grpId="0" autoUpdateAnimBg="0"/>
      <p:bldP spid="242694" grpId="0" autoUpdateAnimBg="0"/>
      <p:bldP spid="242696" grpId="0" autoUpdateAnimBg="0"/>
      <p:bldP spid="242697" grpId="0" autoUpdateAnimBg="0"/>
      <p:bldP spid="242698" grpId="0" autoUpdateAnimBg="0"/>
      <p:bldP spid="242699" grpId="0" autoUpdateAnimBg="0"/>
      <p:bldP spid="24270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381000" y="304800"/>
            <a:ext cx="8610600" cy="1190625"/>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600" dirty="0">
                <a:solidFill>
                  <a:srgbClr val="0000FF"/>
                </a:solidFill>
                <a:latin typeface="Arial Black" pitchFamily="34" charset="0"/>
              </a:rPr>
              <a:t>Simple pictures were combined to make more complex thoughts</a:t>
            </a:r>
          </a:p>
        </p:txBody>
      </p:sp>
      <p:pic>
        <p:nvPicPr>
          <p:cNvPr id="244739" name="Picture 3"/>
          <p:cNvPicPr>
            <a:picLocks noChangeAspect="1" noChangeArrowheads="1"/>
          </p:cNvPicPr>
          <p:nvPr/>
        </p:nvPicPr>
        <p:blipFill>
          <a:blip r:embed="rId3" cstate="print"/>
          <a:srcRect/>
          <a:stretch>
            <a:fillRect/>
          </a:stretch>
        </p:blipFill>
        <p:spPr bwMode="auto">
          <a:xfrm>
            <a:off x="990600" y="2754313"/>
            <a:ext cx="1447800" cy="1027112"/>
          </a:xfrm>
          <a:prstGeom prst="rect">
            <a:avLst/>
          </a:prstGeom>
          <a:noFill/>
          <a:ln w="9525">
            <a:noFill/>
            <a:miter lim="800000"/>
            <a:headEnd/>
            <a:tailEnd/>
          </a:ln>
          <a:effectLst/>
        </p:spPr>
      </p:pic>
      <p:sp>
        <p:nvSpPr>
          <p:cNvPr id="244740" name="Text Box 4"/>
          <p:cNvSpPr txBox="1">
            <a:spLocks noChangeArrowheads="1"/>
          </p:cNvSpPr>
          <p:nvPr/>
        </p:nvSpPr>
        <p:spPr bwMode="auto">
          <a:xfrm>
            <a:off x="2590800" y="2743200"/>
            <a:ext cx="457200" cy="23780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a:p>
            <a:pPr eaLnBrk="0" hangingPunct="0">
              <a:spcBef>
                <a:spcPct val="50000"/>
              </a:spcBef>
              <a:buClrTx/>
              <a:buFontTx/>
              <a:buNone/>
            </a:pPr>
            <a:endParaRPr lang="en-US" sz="6000" b="1" dirty="0">
              <a:solidFill>
                <a:schemeClr val="tx1"/>
              </a:solidFill>
              <a:latin typeface="Times New Roman" pitchFamily="18" charset="0"/>
            </a:endParaRPr>
          </a:p>
        </p:txBody>
      </p:sp>
      <p:pic>
        <p:nvPicPr>
          <p:cNvPr id="244741" name="Picture 5"/>
          <p:cNvPicPr>
            <a:picLocks noChangeAspect="1" noChangeArrowheads="1"/>
          </p:cNvPicPr>
          <p:nvPr/>
        </p:nvPicPr>
        <p:blipFill>
          <a:blip r:embed="rId4" cstate="print"/>
          <a:srcRect/>
          <a:stretch>
            <a:fillRect/>
          </a:stretch>
        </p:blipFill>
        <p:spPr bwMode="auto">
          <a:xfrm>
            <a:off x="3276600" y="2667000"/>
            <a:ext cx="1323975" cy="1085850"/>
          </a:xfrm>
          <a:prstGeom prst="rect">
            <a:avLst/>
          </a:prstGeom>
          <a:noFill/>
          <a:ln w="9525">
            <a:noFill/>
            <a:miter lim="800000"/>
            <a:headEnd/>
            <a:tailEnd/>
          </a:ln>
          <a:effectLst/>
        </p:spPr>
      </p:pic>
      <p:sp>
        <p:nvSpPr>
          <p:cNvPr id="244742" name="Text Box 6"/>
          <p:cNvSpPr txBox="1">
            <a:spLocks noChangeArrowheads="1"/>
          </p:cNvSpPr>
          <p:nvPr/>
        </p:nvSpPr>
        <p:spPr bwMode="auto">
          <a:xfrm>
            <a:off x="4724400" y="26670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pic>
        <p:nvPicPr>
          <p:cNvPr id="244743" name="Picture 7"/>
          <p:cNvPicPr>
            <a:picLocks noChangeAspect="1" noChangeArrowheads="1"/>
          </p:cNvPicPr>
          <p:nvPr/>
        </p:nvPicPr>
        <p:blipFill>
          <a:blip r:embed="rId5" cstate="print"/>
          <a:srcRect/>
          <a:stretch>
            <a:fillRect/>
          </a:stretch>
        </p:blipFill>
        <p:spPr bwMode="auto">
          <a:xfrm>
            <a:off x="5715000" y="2590800"/>
            <a:ext cx="1219200" cy="1228725"/>
          </a:xfrm>
          <a:prstGeom prst="rect">
            <a:avLst/>
          </a:prstGeom>
          <a:noFill/>
          <a:ln w="9525">
            <a:noFill/>
            <a:miter lim="800000"/>
            <a:headEnd/>
            <a:tailEnd/>
          </a:ln>
          <a:effectLst/>
        </p:spPr>
      </p:pic>
      <p:sp>
        <p:nvSpPr>
          <p:cNvPr id="244744" name="Text Box 8"/>
          <p:cNvSpPr txBox="1">
            <a:spLocks noChangeArrowheads="1"/>
          </p:cNvSpPr>
          <p:nvPr/>
        </p:nvSpPr>
        <p:spPr bwMode="auto">
          <a:xfrm>
            <a:off x="1066800" y="3810000"/>
            <a:ext cx="1600200" cy="579438"/>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200" b="1" dirty="0">
                <a:solidFill>
                  <a:schemeClr val="hlink"/>
                </a:solidFill>
                <a:latin typeface="Arial Black" pitchFamily="34" charset="0"/>
              </a:rPr>
              <a:t>Mouth</a:t>
            </a:r>
          </a:p>
        </p:txBody>
      </p:sp>
      <p:sp>
        <p:nvSpPr>
          <p:cNvPr id="244745" name="Text Box 9"/>
          <p:cNvSpPr txBox="1">
            <a:spLocks noChangeArrowheads="1"/>
          </p:cNvSpPr>
          <p:nvPr/>
        </p:nvSpPr>
        <p:spPr bwMode="auto">
          <a:xfrm>
            <a:off x="3124200" y="3810000"/>
            <a:ext cx="1600200" cy="944563"/>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200" b="1" dirty="0">
                <a:solidFill>
                  <a:schemeClr val="hlink"/>
                </a:solidFill>
                <a:latin typeface="Arial Black" pitchFamily="34" charset="0"/>
              </a:rPr>
              <a:t>Man </a:t>
            </a:r>
            <a:r>
              <a:rPr lang="en-US" sz="2400" b="1" dirty="0">
                <a:solidFill>
                  <a:schemeClr val="tx1"/>
                </a:solidFill>
                <a:latin typeface="Arial Black" pitchFamily="34" charset="0"/>
              </a:rPr>
              <a:t>(legs)</a:t>
            </a:r>
          </a:p>
        </p:txBody>
      </p:sp>
      <p:sp>
        <p:nvSpPr>
          <p:cNvPr id="244746" name="Text Box 10"/>
          <p:cNvSpPr txBox="1">
            <a:spLocks noChangeArrowheads="1"/>
          </p:cNvSpPr>
          <p:nvPr/>
        </p:nvSpPr>
        <p:spPr bwMode="auto">
          <a:xfrm>
            <a:off x="5334000" y="3810000"/>
            <a:ext cx="2590800" cy="579438"/>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200" b="1" dirty="0">
                <a:solidFill>
                  <a:schemeClr val="hlink"/>
                </a:solidFill>
                <a:latin typeface="Impact" pitchFamily="34" charset="0"/>
              </a:rPr>
              <a:t>Older Brother</a:t>
            </a:r>
          </a:p>
        </p:txBody>
      </p:sp>
      <p:sp>
        <p:nvSpPr>
          <p:cNvPr id="244747" name="Text Box 11"/>
          <p:cNvSpPr txBox="1">
            <a:spLocks noChangeArrowheads="1"/>
          </p:cNvSpPr>
          <p:nvPr/>
        </p:nvSpPr>
        <p:spPr bwMode="auto">
          <a:xfrm>
            <a:off x="1981200" y="1828800"/>
            <a:ext cx="5410200" cy="579438"/>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200" b="1" dirty="0">
                <a:solidFill>
                  <a:schemeClr val="tx1"/>
                </a:solidFill>
                <a:latin typeface="Arial Black" pitchFamily="34" charset="0"/>
              </a:rPr>
              <a:t>For Example…..</a:t>
            </a:r>
          </a:p>
        </p:txBody>
      </p:sp>
      <p:sp>
        <p:nvSpPr>
          <p:cNvPr id="244748" name="Text Box 12"/>
          <p:cNvSpPr txBox="1">
            <a:spLocks noChangeArrowheads="1"/>
          </p:cNvSpPr>
          <p:nvPr/>
        </p:nvSpPr>
        <p:spPr bwMode="auto">
          <a:xfrm>
            <a:off x="1295400" y="4953000"/>
            <a:ext cx="6781800" cy="822325"/>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2400" b="1" dirty="0">
                <a:solidFill>
                  <a:schemeClr val="tx1"/>
                </a:solidFill>
                <a:latin typeface="Times New Roman" pitchFamily="18" charset="0"/>
              </a:rPr>
              <a:t>The “mouth man” or “spokes person” for the family was usually the oldest son or brother</a:t>
            </a:r>
          </a:p>
        </p:txBody>
      </p:sp>
      <p:sp>
        <p:nvSpPr>
          <p:cNvPr id="244749" name="Oval 13"/>
          <p:cNvSpPr>
            <a:spLocks noChangeArrowheads="1"/>
          </p:cNvSpPr>
          <p:nvPr/>
        </p:nvSpPr>
        <p:spPr bwMode="auto">
          <a:xfrm>
            <a:off x="990600" y="1524000"/>
            <a:ext cx="6858000" cy="4953000"/>
          </a:xfrm>
          <a:prstGeom prst="ellipse">
            <a:avLst/>
          </a:prstGeom>
          <a:solidFill>
            <a:srgbClr val="0000FF"/>
          </a:solidFill>
          <a:ln w="9525">
            <a:solidFill>
              <a:schemeClr val="tx1"/>
            </a:solidFill>
            <a:round/>
            <a:headEnd/>
            <a:tailEnd/>
          </a:ln>
          <a:effectLst/>
        </p:spPr>
        <p:txBody>
          <a:bodyPr wrap="none" anchor="ctr"/>
          <a:lstStyle/>
          <a:p>
            <a:pPr algn="ctr" eaLnBrk="0" hangingPunct="0">
              <a:spcBef>
                <a:spcPct val="0"/>
              </a:spcBef>
              <a:buClrTx/>
              <a:buFontTx/>
              <a:buNone/>
            </a:pPr>
            <a:r>
              <a:rPr lang="en-US" sz="3600" b="1" dirty="0">
                <a:solidFill>
                  <a:schemeClr val="accent1"/>
                </a:solidFill>
                <a:latin typeface="Times New Roman" pitchFamily="18" charset="0"/>
              </a:rPr>
              <a:t>Well known history and </a:t>
            </a:r>
          </a:p>
          <a:p>
            <a:pPr algn="ctr" eaLnBrk="0" hangingPunct="0">
              <a:spcBef>
                <a:spcPct val="0"/>
              </a:spcBef>
              <a:buClrTx/>
              <a:buFontTx/>
              <a:buNone/>
            </a:pPr>
            <a:r>
              <a:rPr lang="en-US" sz="3600" b="1" dirty="0">
                <a:solidFill>
                  <a:schemeClr val="accent1"/>
                </a:solidFill>
                <a:latin typeface="Times New Roman" pitchFamily="18" charset="0"/>
              </a:rPr>
              <a:t>common everyday things were </a:t>
            </a:r>
          </a:p>
          <a:p>
            <a:pPr algn="ctr" eaLnBrk="0" hangingPunct="0">
              <a:spcBef>
                <a:spcPct val="0"/>
              </a:spcBef>
              <a:buClrTx/>
              <a:buFontTx/>
              <a:buNone/>
            </a:pPr>
            <a:r>
              <a:rPr lang="en-US" sz="3600" b="1" dirty="0">
                <a:solidFill>
                  <a:schemeClr val="accent1"/>
                </a:solidFill>
                <a:latin typeface="Times New Roman" pitchFamily="18" charset="0"/>
              </a:rPr>
              <a:t>used to make a word so people </a:t>
            </a:r>
          </a:p>
          <a:p>
            <a:pPr algn="ctr" eaLnBrk="0" hangingPunct="0">
              <a:spcBef>
                <a:spcPct val="0"/>
              </a:spcBef>
              <a:buClrTx/>
              <a:buFontTx/>
              <a:buNone/>
            </a:pPr>
            <a:r>
              <a:rPr lang="en-US" sz="3600" b="1" dirty="0">
                <a:solidFill>
                  <a:schemeClr val="accent1"/>
                </a:solidFill>
                <a:latin typeface="Times New Roman" pitchFamily="18" charset="0"/>
              </a:rPr>
              <a:t>could remember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44749"/>
                                        </p:tgtEl>
                                        <p:attrNameLst>
                                          <p:attrName>style.visibility</p:attrName>
                                        </p:attrNameLst>
                                      </p:cBhvr>
                                      <p:to>
                                        <p:strVal val="visible"/>
                                      </p:to>
                                    </p:set>
                                    <p:animEffect transition="in" filter="barn(inHorizontal)">
                                      <p:cBhvr>
                                        <p:cTn id="7" dur="500"/>
                                        <p:tgtEl>
                                          <p:spTgt spid="244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838200" y="152400"/>
            <a:ext cx="7772400" cy="1295400"/>
          </a:xfrm>
          <a:noFill/>
        </p:spPr>
        <p:txBody>
          <a:bodyPr/>
          <a:lstStyle/>
          <a:p>
            <a:r>
              <a:rPr lang="en-US" sz="4000" b="1" dirty="0">
                <a:solidFill>
                  <a:srgbClr val="CC3300"/>
                </a:solidFill>
                <a:latin typeface="Times New Roman" pitchFamily="18" charset="0"/>
              </a:rPr>
              <a:t>Long before Buddha, the Chinese people worshipped the same God described in the Bible!!!!</a:t>
            </a:r>
          </a:p>
        </p:txBody>
      </p:sp>
      <p:sp>
        <p:nvSpPr>
          <p:cNvPr id="246787" name="Text Box 3"/>
          <p:cNvSpPr txBox="1">
            <a:spLocks noChangeArrowheads="1"/>
          </p:cNvSpPr>
          <p:nvPr/>
        </p:nvSpPr>
        <p:spPr bwMode="auto">
          <a:xfrm>
            <a:off x="1066800" y="1905000"/>
            <a:ext cx="7315200" cy="946150"/>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b="1" dirty="0">
                <a:solidFill>
                  <a:srgbClr val="0000FF"/>
                </a:solidFill>
                <a:latin typeface="Arial Black" pitchFamily="34" charset="0"/>
              </a:rPr>
              <a:t>The Proof is in the Ancient Chinese Characters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6786"/>
                                        </p:tgtEl>
                                        <p:attrNameLst>
                                          <p:attrName>style.visibility</p:attrName>
                                        </p:attrNameLst>
                                      </p:cBhvr>
                                      <p:to>
                                        <p:strVal val="visible"/>
                                      </p:to>
                                    </p:set>
                                    <p:anim calcmode="lin" valueType="num">
                                      <p:cBhvr additive="base">
                                        <p:cTn id="7" dur="500" fill="hold"/>
                                        <p:tgtEl>
                                          <p:spTgt spid="246786"/>
                                        </p:tgtEl>
                                        <p:attrNameLst>
                                          <p:attrName>ppt_x</p:attrName>
                                        </p:attrNameLst>
                                      </p:cBhvr>
                                      <p:tavLst>
                                        <p:tav tm="0">
                                          <p:val>
                                            <p:strVal val="0-#ppt_w/2"/>
                                          </p:val>
                                        </p:tav>
                                        <p:tav tm="100000">
                                          <p:val>
                                            <p:strVal val="#ppt_x"/>
                                          </p:val>
                                        </p:tav>
                                      </p:tavLst>
                                    </p:anim>
                                    <p:anim calcmode="lin" valueType="num">
                                      <p:cBhvr additive="base">
                                        <p:cTn id="8" dur="500" fill="hold"/>
                                        <p:tgtEl>
                                          <p:spTgt spid="2467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6787"/>
                                        </p:tgtEl>
                                        <p:attrNameLst>
                                          <p:attrName>style.visibility</p:attrName>
                                        </p:attrNameLst>
                                      </p:cBhvr>
                                      <p:to>
                                        <p:strVal val="visible"/>
                                      </p:to>
                                    </p:set>
                                    <p:animEffect transition="in" filter="blinds(horizontal)">
                                      <p:cBhvr>
                                        <p:cTn id="13"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utoUpdateAnimBg="0"/>
      <p:bldP spid="24678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838200" y="152400"/>
            <a:ext cx="7772400" cy="1295400"/>
          </a:xfrm>
          <a:noFill/>
        </p:spPr>
        <p:txBody>
          <a:bodyPr/>
          <a:lstStyle/>
          <a:p>
            <a:r>
              <a:rPr lang="en-US" sz="4000" b="1" dirty="0">
                <a:solidFill>
                  <a:srgbClr val="CC3300"/>
                </a:solidFill>
                <a:latin typeface="Times New Roman" pitchFamily="18" charset="0"/>
              </a:rPr>
              <a:t>Long before Buddha, the Chinese people worshipped the same God described in the Bible!!!!</a:t>
            </a:r>
          </a:p>
        </p:txBody>
      </p:sp>
      <p:sp>
        <p:nvSpPr>
          <p:cNvPr id="247811" name="Text Box 3"/>
          <p:cNvSpPr txBox="1">
            <a:spLocks noChangeArrowheads="1"/>
          </p:cNvSpPr>
          <p:nvPr/>
        </p:nvSpPr>
        <p:spPr bwMode="auto">
          <a:xfrm>
            <a:off x="1066800" y="1905000"/>
            <a:ext cx="7315200" cy="946150"/>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b="1" dirty="0">
                <a:solidFill>
                  <a:srgbClr val="0000FF"/>
                </a:solidFill>
                <a:latin typeface="Arial Black" pitchFamily="34" charset="0"/>
              </a:rPr>
              <a:t>The Proof is in the Ancient Chinese Characters</a:t>
            </a:r>
          </a:p>
        </p:txBody>
      </p:sp>
      <p:sp>
        <p:nvSpPr>
          <p:cNvPr id="247812" name="Line 4"/>
          <p:cNvSpPr>
            <a:spLocks noChangeShapeType="1"/>
          </p:cNvSpPr>
          <p:nvPr/>
        </p:nvSpPr>
        <p:spPr bwMode="auto">
          <a:xfrm>
            <a:off x="1066800" y="3505200"/>
            <a:ext cx="7239000" cy="0"/>
          </a:xfrm>
          <a:prstGeom prst="line">
            <a:avLst/>
          </a:prstGeom>
          <a:noFill/>
          <a:ln w="57150">
            <a:solidFill>
              <a:schemeClr val="tx1"/>
            </a:solidFill>
            <a:round/>
            <a:headEnd/>
            <a:tailEnd/>
          </a:ln>
          <a:effectLst/>
        </p:spPr>
        <p:txBody>
          <a:bodyPr/>
          <a:lstStyle/>
          <a:p>
            <a:endParaRPr lang="en-US" dirty="0"/>
          </a:p>
        </p:txBody>
      </p:sp>
      <p:sp>
        <p:nvSpPr>
          <p:cNvPr id="247813" name="Text Box 5"/>
          <p:cNvSpPr txBox="1">
            <a:spLocks noChangeArrowheads="1"/>
          </p:cNvSpPr>
          <p:nvPr/>
        </p:nvSpPr>
        <p:spPr bwMode="auto">
          <a:xfrm>
            <a:off x="7543800" y="2819400"/>
            <a:ext cx="9906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2002 A.D.</a:t>
            </a:r>
          </a:p>
        </p:txBody>
      </p:sp>
      <p:sp>
        <p:nvSpPr>
          <p:cNvPr id="247814" name="Line 6"/>
          <p:cNvSpPr>
            <a:spLocks noChangeShapeType="1"/>
          </p:cNvSpPr>
          <p:nvPr/>
        </p:nvSpPr>
        <p:spPr bwMode="auto">
          <a:xfrm>
            <a:off x="8229600" y="3505200"/>
            <a:ext cx="0" cy="152400"/>
          </a:xfrm>
          <a:prstGeom prst="line">
            <a:avLst/>
          </a:prstGeom>
          <a:noFill/>
          <a:ln w="38100">
            <a:solidFill>
              <a:schemeClr val="tx1"/>
            </a:solidFill>
            <a:round/>
            <a:headEnd/>
            <a:tailEnd/>
          </a:ln>
          <a:effectLst/>
        </p:spPr>
        <p:txBody>
          <a:bodyPr/>
          <a:lstStyle/>
          <a:p>
            <a:endParaRPr lang="en-US" dirty="0"/>
          </a:p>
        </p:txBody>
      </p:sp>
      <p:sp>
        <p:nvSpPr>
          <p:cNvPr id="247815" name="Line 7"/>
          <p:cNvSpPr>
            <a:spLocks noChangeShapeType="1"/>
          </p:cNvSpPr>
          <p:nvPr/>
        </p:nvSpPr>
        <p:spPr bwMode="auto">
          <a:xfrm>
            <a:off x="6172200" y="3505200"/>
            <a:ext cx="0" cy="152400"/>
          </a:xfrm>
          <a:prstGeom prst="line">
            <a:avLst/>
          </a:prstGeom>
          <a:noFill/>
          <a:ln w="38100">
            <a:solidFill>
              <a:schemeClr val="tx1"/>
            </a:solidFill>
            <a:round/>
            <a:headEnd/>
            <a:tailEnd/>
          </a:ln>
          <a:effectLst/>
        </p:spPr>
        <p:txBody>
          <a:bodyPr/>
          <a:lstStyle/>
          <a:p>
            <a:endParaRPr lang="en-US" dirty="0"/>
          </a:p>
        </p:txBody>
      </p:sp>
      <p:sp>
        <p:nvSpPr>
          <p:cNvPr id="247816" name="Text Box 8"/>
          <p:cNvSpPr txBox="1">
            <a:spLocks noChangeArrowheads="1"/>
          </p:cNvSpPr>
          <p:nvPr/>
        </p:nvSpPr>
        <p:spPr bwMode="auto">
          <a:xfrm>
            <a:off x="5715000" y="29718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30 A.D.</a:t>
            </a:r>
          </a:p>
        </p:txBody>
      </p:sp>
      <p:sp>
        <p:nvSpPr>
          <p:cNvPr id="247817" name="Text Box 9"/>
          <p:cNvSpPr txBox="1">
            <a:spLocks noChangeArrowheads="1"/>
          </p:cNvSpPr>
          <p:nvPr/>
        </p:nvSpPr>
        <p:spPr bwMode="auto">
          <a:xfrm>
            <a:off x="7848600" y="3733800"/>
            <a:ext cx="838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Today</a:t>
            </a:r>
          </a:p>
        </p:txBody>
      </p:sp>
      <p:sp>
        <p:nvSpPr>
          <p:cNvPr id="247818" name="Text Box 10"/>
          <p:cNvSpPr txBox="1">
            <a:spLocks noChangeArrowheads="1"/>
          </p:cNvSpPr>
          <p:nvPr/>
        </p:nvSpPr>
        <p:spPr bwMode="auto">
          <a:xfrm>
            <a:off x="5562600" y="3657600"/>
            <a:ext cx="16002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Death of Jesus</a:t>
            </a:r>
          </a:p>
        </p:txBody>
      </p:sp>
      <p:sp>
        <p:nvSpPr>
          <p:cNvPr id="247819" name="Line 11"/>
          <p:cNvSpPr>
            <a:spLocks noChangeShapeType="1"/>
          </p:cNvSpPr>
          <p:nvPr/>
        </p:nvSpPr>
        <p:spPr bwMode="auto">
          <a:xfrm>
            <a:off x="5181600" y="3505200"/>
            <a:ext cx="0" cy="152400"/>
          </a:xfrm>
          <a:prstGeom prst="line">
            <a:avLst/>
          </a:prstGeom>
          <a:noFill/>
          <a:ln w="38100">
            <a:solidFill>
              <a:schemeClr val="tx1"/>
            </a:solidFill>
            <a:round/>
            <a:headEnd/>
            <a:tailEnd/>
          </a:ln>
          <a:effectLst/>
        </p:spPr>
        <p:txBody>
          <a:bodyPr/>
          <a:lstStyle/>
          <a:p>
            <a:endParaRPr lang="en-US" dirty="0"/>
          </a:p>
        </p:txBody>
      </p:sp>
      <p:sp>
        <p:nvSpPr>
          <p:cNvPr id="247820" name="Text Box 12"/>
          <p:cNvSpPr txBox="1">
            <a:spLocks noChangeArrowheads="1"/>
          </p:cNvSpPr>
          <p:nvPr/>
        </p:nvSpPr>
        <p:spPr bwMode="auto">
          <a:xfrm>
            <a:off x="4495800" y="36576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Buddha</a:t>
            </a:r>
          </a:p>
        </p:txBody>
      </p:sp>
      <p:sp>
        <p:nvSpPr>
          <p:cNvPr id="247821" name="Text Box 13"/>
          <p:cNvSpPr txBox="1">
            <a:spLocks noChangeArrowheads="1"/>
          </p:cNvSpPr>
          <p:nvPr/>
        </p:nvSpPr>
        <p:spPr bwMode="auto">
          <a:xfrm>
            <a:off x="4495800" y="2971800"/>
            <a:ext cx="1219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600 B.C.</a:t>
            </a:r>
          </a:p>
        </p:txBody>
      </p:sp>
      <p:sp>
        <p:nvSpPr>
          <p:cNvPr id="247822" name="Line 14"/>
          <p:cNvSpPr>
            <a:spLocks noChangeShapeType="1"/>
          </p:cNvSpPr>
          <p:nvPr/>
        </p:nvSpPr>
        <p:spPr bwMode="auto">
          <a:xfrm>
            <a:off x="1524000" y="3505200"/>
            <a:ext cx="0" cy="152400"/>
          </a:xfrm>
          <a:prstGeom prst="line">
            <a:avLst/>
          </a:prstGeom>
          <a:noFill/>
          <a:ln w="38100">
            <a:solidFill>
              <a:schemeClr val="tx1"/>
            </a:solidFill>
            <a:round/>
            <a:headEnd/>
            <a:tailEnd/>
          </a:ln>
          <a:effectLst/>
        </p:spPr>
        <p:txBody>
          <a:bodyPr/>
          <a:lstStyle/>
          <a:p>
            <a:endParaRPr lang="en-US" dirty="0"/>
          </a:p>
        </p:txBody>
      </p:sp>
      <p:sp>
        <p:nvSpPr>
          <p:cNvPr id="247823" name="Text Box 15"/>
          <p:cNvSpPr txBox="1">
            <a:spLocks noChangeArrowheads="1"/>
          </p:cNvSpPr>
          <p:nvPr/>
        </p:nvSpPr>
        <p:spPr bwMode="auto">
          <a:xfrm>
            <a:off x="1143000" y="3048000"/>
            <a:ext cx="11430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2500 B.C.</a:t>
            </a:r>
          </a:p>
        </p:txBody>
      </p:sp>
      <p:sp>
        <p:nvSpPr>
          <p:cNvPr id="247824" name="Text Box 16"/>
          <p:cNvSpPr txBox="1">
            <a:spLocks noChangeArrowheads="1"/>
          </p:cNvSpPr>
          <p:nvPr/>
        </p:nvSpPr>
        <p:spPr bwMode="auto">
          <a:xfrm>
            <a:off x="838200" y="3657600"/>
            <a:ext cx="18288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Chinese language first written</a:t>
            </a:r>
          </a:p>
        </p:txBody>
      </p:sp>
      <p:sp>
        <p:nvSpPr>
          <p:cNvPr id="247825" name="Text Box 17"/>
          <p:cNvSpPr txBox="1">
            <a:spLocks noChangeArrowheads="1"/>
          </p:cNvSpPr>
          <p:nvPr/>
        </p:nvSpPr>
        <p:spPr bwMode="auto">
          <a:xfrm>
            <a:off x="2743200" y="3802063"/>
            <a:ext cx="1143000" cy="1368425"/>
          </a:xfrm>
          <a:prstGeom prst="rect">
            <a:avLst/>
          </a:prstGeom>
          <a:noFill/>
          <a:ln w="57150">
            <a:solidFill>
              <a:schemeClr val="hlink"/>
            </a:solidFill>
            <a:miter lim="800000"/>
            <a:headEnd/>
            <a:tailEnd/>
          </a:ln>
          <a:effectLst/>
        </p:spPr>
        <p:txBody>
          <a:bodyPr lIns="92075" tIns="46038" rIns="92075" bIns="46038">
            <a:spAutoFit/>
          </a:bodyPr>
          <a:lstStyle/>
          <a:p>
            <a:pPr algn="ctr" eaLnBrk="0" hangingPunct="0">
              <a:spcBef>
                <a:spcPct val="50000"/>
              </a:spcBef>
              <a:buClrTx/>
              <a:buFontTx/>
              <a:buNone/>
            </a:pPr>
            <a:r>
              <a:rPr lang="en-US" sz="2000" b="1" dirty="0">
                <a:solidFill>
                  <a:schemeClr val="tx2"/>
                </a:solidFill>
                <a:latin typeface="Impact" pitchFamily="34" charset="0"/>
              </a:rPr>
              <a:t>First five books of Bible written</a:t>
            </a:r>
          </a:p>
        </p:txBody>
      </p:sp>
      <p:sp>
        <p:nvSpPr>
          <p:cNvPr id="247826" name="Line 18"/>
          <p:cNvSpPr>
            <a:spLocks noChangeShapeType="1"/>
          </p:cNvSpPr>
          <p:nvPr/>
        </p:nvSpPr>
        <p:spPr bwMode="auto">
          <a:xfrm>
            <a:off x="3505200" y="3505200"/>
            <a:ext cx="0" cy="152400"/>
          </a:xfrm>
          <a:prstGeom prst="line">
            <a:avLst/>
          </a:prstGeom>
          <a:noFill/>
          <a:ln w="57150">
            <a:solidFill>
              <a:schemeClr val="tx1"/>
            </a:solidFill>
            <a:round/>
            <a:headEnd/>
            <a:tailEnd/>
          </a:ln>
          <a:effectLst/>
        </p:spPr>
        <p:txBody>
          <a:bodyPr lIns="92075" tIns="46038" rIns="92075" bIns="46038" anchor="ctr"/>
          <a:lstStyle/>
          <a:p>
            <a:endParaRPr lang="en-US" dirty="0"/>
          </a:p>
        </p:txBody>
      </p:sp>
      <p:sp>
        <p:nvSpPr>
          <p:cNvPr id="247827" name="Text Box 19"/>
          <p:cNvSpPr txBox="1">
            <a:spLocks noChangeArrowheads="1"/>
          </p:cNvSpPr>
          <p:nvPr/>
        </p:nvSpPr>
        <p:spPr bwMode="auto">
          <a:xfrm>
            <a:off x="2971800" y="3048000"/>
            <a:ext cx="1295400" cy="396875"/>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sz="2000" b="1" dirty="0">
                <a:solidFill>
                  <a:schemeClr val="tx2"/>
                </a:solidFill>
                <a:latin typeface="Impact" pitchFamily="34" charset="0"/>
              </a:rPr>
              <a:t>1400 B.C.</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7825"/>
                                        </p:tgtEl>
                                        <p:attrNameLst>
                                          <p:attrName>style.visibility</p:attrName>
                                        </p:attrNameLst>
                                      </p:cBhvr>
                                      <p:to>
                                        <p:strVal val="visible"/>
                                      </p:to>
                                    </p:set>
                                    <p:animEffect transition="in" filter="checkerboard(across)">
                                      <p:cBhvr>
                                        <p:cTn id="7" dur="500"/>
                                        <p:tgtEl>
                                          <p:spTgt spid="24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838200" y="152400"/>
            <a:ext cx="7772400" cy="1295400"/>
          </a:xfrm>
          <a:noFill/>
        </p:spPr>
        <p:txBody>
          <a:bodyPr/>
          <a:lstStyle/>
          <a:p>
            <a:r>
              <a:rPr lang="en-US" sz="4000" b="1" dirty="0">
                <a:solidFill>
                  <a:srgbClr val="CC3300"/>
                </a:solidFill>
                <a:latin typeface="Times New Roman" pitchFamily="18" charset="0"/>
              </a:rPr>
              <a:t>Long before Buddha, the Chinese people worshipped the same God described in the Bible!!!!</a:t>
            </a:r>
          </a:p>
        </p:txBody>
      </p:sp>
      <p:sp>
        <p:nvSpPr>
          <p:cNvPr id="249859" name="Text Box 3"/>
          <p:cNvSpPr txBox="1">
            <a:spLocks noChangeArrowheads="1"/>
          </p:cNvSpPr>
          <p:nvPr/>
        </p:nvSpPr>
        <p:spPr bwMode="auto">
          <a:xfrm>
            <a:off x="1066800" y="1905000"/>
            <a:ext cx="7315200" cy="946150"/>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b="1" dirty="0">
                <a:solidFill>
                  <a:srgbClr val="0000FF"/>
                </a:solidFill>
                <a:latin typeface="Arial Black" pitchFamily="34" charset="0"/>
              </a:rPr>
              <a:t>The Proof is in the Ancient Chinese Characters</a:t>
            </a:r>
          </a:p>
        </p:txBody>
      </p:sp>
      <p:sp>
        <p:nvSpPr>
          <p:cNvPr id="249860" name="Line 4"/>
          <p:cNvSpPr>
            <a:spLocks noChangeShapeType="1"/>
          </p:cNvSpPr>
          <p:nvPr/>
        </p:nvSpPr>
        <p:spPr bwMode="auto">
          <a:xfrm>
            <a:off x="1066800" y="3505200"/>
            <a:ext cx="7239000" cy="0"/>
          </a:xfrm>
          <a:prstGeom prst="line">
            <a:avLst/>
          </a:prstGeom>
          <a:noFill/>
          <a:ln w="57150">
            <a:solidFill>
              <a:schemeClr val="tx1"/>
            </a:solidFill>
            <a:round/>
            <a:headEnd/>
            <a:tailEnd/>
          </a:ln>
          <a:effectLst/>
        </p:spPr>
        <p:txBody>
          <a:bodyPr/>
          <a:lstStyle/>
          <a:p>
            <a:endParaRPr lang="en-US" dirty="0"/>
          </a:p>
        </p:txBody>
      </p:sp>
      <p:sp>
        <p:nvSpPr>
          <p:cNvPr id="249861" name="Text Box 5"/>
          <p:cNvSpPr txBox="1">
            <a:spLocks noChangeArrowheads="1"/>
          </p:cNvSpPr>
          <p:nvPr/>
        </p:nvSpPr>
        <p:spPr bwMode="auto">
          <a:xfrm>
            <a:off x="7543800" y="2819400"/>
            <a:ext cx="9906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2002 A.D.</a:t>
            </a:r>
          </a:p>
        </p:txBody>
      </p:sp>
      <p:sp>
        <p:nvSpPr>
          <p:cNvPr id="249862" name="Line 6"/>
          <p:cNvSpPr>
            <a:spLocks noChangeShapeType="1"/>
          </p:cNvSpPr>
          <p:nvPr/>
        </p:nvSpPr>
        <p:spPr bwMode="auto">
          <a:xfrm>
            <a:off x="8229600" y="3505200"/>
            <a:ext cx="0" cy="152400"/>
          </a:xfrm>
          <a:prstGeom prst="line">
            <a:avLst/>
          </a:prstGeom>
          <a:noFill/>
          <a:ln w="38100">
            <a:solidFill>
              <a:schemeClr val="tx1"/>
            </a:solidFill>
            <a:round/>
            <a:headEnd/>
            <a:tailEnd/>
          </a:ln>
          <a:effectLst/>
        </p:spPr>
        <p:txBody>
          <a:bodyPr/>
          <a:lstStyle/>
          <a:p>
            <a:endParaRPr lang="en-US" dirty="0"/>
          </a:p>
        </p:txBody>
      </p:sp>
      <p:sp>
        <p:nvSpPr>
          <p:cNvPr id="249863" name="Line 7"/>
          <p:cNvSpPr>
            <a:spLocks noChangeShapeType="1"/>
          </p:cNvSpPr>
          <p:nvPr/>
        </p:nvSpPr>
        <p:spPr bwMode="auto">
          <a:xfrm>
            <a:off x="6172200" y="3505200"/>
            <a:ext cx="0" cy="152400"/>
          </a:xfrm>
          <a:prstGeom prst="line">
            <a:avLst/>
          </a:prstGeom>
          <a:noFill/>
          <a:ln w="38100">
            <a:solidFill>
              <a:schemeClr val="tx1"/>
            </a:solidFill>
            <a:round/>
            <a:headEnd/>
            <a:tailEnd/>
          </a:ln>
          <a:effectLst/>
        </p:spPr>
        <p:txBody>
          <a:bodyPr/>
          <a:lstStyle/>
          <a:p>
            <a:endParaRPr lang="en-US" dirty="0"/>
          </a:p>
        </p:txBody>
      </p:sp>
      <p:sp>
        <p:nvSpPr>
          <p:cNvPr id="249864" name="Text Box 8"/>
          <p:cNvSpPr txBox="1">
            <a:spLocks noChangeArrowheads="1"/>
          </p:cNvSpPr>
          <p:nvPr/>
        </p:nvSpPr>
        <p:spPr bwMode="auto">
          <a:xfrm>
            <a:off x="5715000" y="29718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30 A.D.</a:t>
            </a:r>
          </a:p>
        </p:txBody>
      </p:sp>
      <p:sp>
        <p:nvSpPr>
          <p:cNvPr id="249865" name="Text Box 9"/>
          <p:cNvSpPr txBox="1">
            <a:spLocks noChangeArrowheads="1"/>
          </p:cNvSpPr>
          <p:nvPr/>
        </p:nvSpPr>
        <p:spPr bwMode="auto">
          <a:xfrm>
            <a:off x="7848600" y="3733800"/>
            <a:ext cx="838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Today</a:t>
            </a:r>
          </a:p>
        </p:txBody>
      </p:sp>
      <p:sp>
        <p:nvSpPr>
          <p:cNvPr id="249866" name="Text Box 10"/>
          <p:cNvSpPr txBox="1">
            <a:spLocks noChangeArrowheads="1"/>
          </p:cNvSpPr>
          <p:nvPr/>
        </p:nvSpPr>
        <p:spPr bwMode="auto">
          <a:xfrm>
            <a:off x="5562600" y="3657600"/>
            <a:ext cx="16002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Death of Jesus</a:t>
            </a:r>
          </a:p>
        </p:txBody>
      </p:sp>
      <p:sp>
        <p:nvSpPr>
          <p:cNvPr id="249867" name="Line 11"/>
          <p:cNvSpPr>
            <a:spLocks noChangeShapeType="1"/>
          </p:cNvSpPr>
          <p:nvPr/>
        </p:nvSpPr>
        <p:spPr bwMode="auto">
          <a:xfrm>
            <a:off x="5181600" y="3505200"/>
            <a:ext cx="0" cy="152400"/>
          </a:xfrm>
          <a:prstGeom prst="line">
            <a:avLst/>
          </a:prstGeom>
          <a:noFill/>
          <a:ln w="38100">
            <a:solidFill>
              <a:schemeClr val="tx1"/>
            </a:solidFill>
            <a:round/>
            <a:headEnd/>
            <a:tailEnd/>
          </a:ln>
          <a:effectLst/>
        </p:spPr>
        <p:txBody>
          <a:bodyPr/>
          <a:lstStyle/>
          <a:p>
            <a:endParaRPr lang="en-US" dirty="0"/>
          </a:p>
        </p:txBody>
      </p:sp>
      <p:sp>
        <p:nvSpPr>
          <p:cNvPr id="249868" name="Text Box 12"/>
          <p:cNvSpPr txBox="1">
            <a:spLocks noChangeArrowheads="1"/>
          </p:cNvSpPr>
          <p:nvPr/>
        </p:nvSpPr>
        <p:spPr bwMode="auto">
          <a:xfrm>
            <a:off x="4495800" y="36576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Buddha</a:t>
            </a:r>
          </a:p>
        </p:txBody>
      </p:sp>
      <p:sp>
        <p:nvSpPr>
          <p:cNvPr id="249869" name="Text Box 13"/>
          <p:cNvSpPr txBox="1">
            <a:spLocks noChangeArrowheads="1"/>
          </p:cNvSpPr>
          <p:nvPr/>
        </p:nvSpPr>
        <p:spPr bwMode="auto">
          <a:xfrm>
            <a:off x="4495800" y="2971800"/>
            <a:ext cx="1219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600 B.C.</a:t>
            </a:r>
          </a:p>
        </p:txBody>
      </p:sp>
      <p:sp>
        <p:nvSpPr>
          <p:cNvPr id="249870" name="Line 14"/>
          <p:cNvSpPr>
            <a:spLocks noChangeShapeType="1"/>
          </p:cNvSpPr>
          <p:nvPr/>
        </p:nvSpPr>
        <p:spPr bwMode="auto">
          <a:xfrm>
            <a:off x="1524000" y="3505200"/>
            <a:ext cx="0" cy="152400"/>
          </a:xfrm>
          <a:prstGeom prst="line">
            <a:avLst/>
          </a:prstGeom>
          <a:noFill/>
          <a:ln w="38100">
            <a:solidFill>
              <a:schemeClr val="tx1"/>
            </a:solidFill>
            <a:round/>
            <a:headEnd/>
            <a:tailEnd/>
          </a:ln>
          <a:effectLst/>
        </p:spPr>
        <p:txBody>
          <a:bodyPr/>
          <a:lstStyle/>
          <a:p>
            <a:endParaRPr lang="en-US" dirty="0"/>
          </a:p>
        </p:txBody>
      </p:sp>
      <p:sp>
        <p:nvSpPr>
          <p:cNvPr id="249871" name="Text Box 15"/>
          <p:cNvSpPr txBox="1">
            <a:spLocks noChangeArrowheads="1"/>
          </p:cNvSpPr>
          <p:nvPr/>
        </p:nvSpPr>
        <p:spPr bwMode="auto">
          <a:xfrm>
            <a:off x="1143000" y="3048000"/>
            <a:ext cx="11430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2500 B.C.</a:t>
            </a:r>
          </a:p>
        </p:txBody>
      </p:sp>
      <p:sp>
        <p:nvSpPr>
          <p:cNvPr id="249872" name="Text Box 16"/>
          <p:cNvSpPr txBox="1">
            <a:spLocks noChangeArrowheads="1"/>
          </p:cNvSpPr>
          <p:nvPr/>
        </p:nvSpPr>
        <p:spPr bwMode="auto">
          <a:xfrm>
            <a:off x="838200" y="3657600"/>
            <a:ext cx="18288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Chinese language first written</a:t>
            </a:r>
          </a:p>
        </p:txBody>
      </p:sp>
      <p:pic>
        <p:nvPicPr>
          <p:cNvPr id="249873" name="Picture 17"/>
          <p:cNvPicPr>
            <a:picLocks noChangeAspect="1" noChangeArrowheads="1"/>
          </p:cNvPicPr>
          <p:nvPr/>
        </p:nvPicPr>
        <p:blipFill>
          <a:blip r:embed="rId3" cstate="print"/>
          <a:srcRect/>
          <a:stretch>
            <a:fillRect/>
          </a:stretch>
        </p:blipFill>
        <p:spPr bwMode="auto">
          <a:xfrm>
            <a:off x="900113" y="4724400"/>
            <a:ext cx="1052512" cy="1771650"/>
          </a:xfrm>
          <a:prstGeom prst="rect">
            <a:avLst/>
          </a:prstGeom>
          <a:solidFill>
            <a:schemeClr val="hlink"/>
          </a:solidFill>
          <a:ln w="9525">
            <a:noFill/>
            <a:miter lim="800000"/>
            <a:headEnd/>
            <a:tailEnd/>
          </a:ln>
          <a:effectLst/>
        </p:spPr>
      </p:pic>
      <p:sp>
        <p:nvSpPr>
          <p:cNvPr id="249874" name="Text Box 18"/>
          <p:cNvSpPr txBox="1">
            <a:spLocks noChangeArrowheads="1"/>
          </p:cNvSpPr>
          <p:nvPr/>
        </p:nvSpPr>
        <p:spPr bwMode="auto">
          <a:xfrm>
            <a:off x="2438400" y="4876800"/>
            <a:ext cx="6248400" cy="1800225"/>
          </a:xfrm>
          <a:prstGeom prst="rect">
            <a:avLst/>
          </a:prstGeom>
          <a:solidFill>
            <a:srgbClr val="FFFF66"/>
          </a:solidFill>
          <a:ln w="9525">
            <a:noFill/>
            <a:miter lim="800000"/>
            <a:headEnd/>
            <a:tailEnd/>
          </a:ln>
          <a:effectLst/>
        </p:spPr>
        <p:txBody>
          <a:bodyPr>
            <a:spAutoFit/>
          </a:bodyPr>
          <a:lstStyle/>
          <a:p>
            <a:pPr eaLnBrk="0" hangingPunct="0">
              <a:spcBef>
                <a:spcPct val="50000"/>
              </a:spcBef>
              <a:buClrTx/>
              <a:buFontTx/>
              <a:buNone/>
            </a:pPr>
            <a:r>
              <a:rPr lang="en-US" b="1" dirty="0">
                <a:solidFill>
                  <a:srgbClr val="000000"/>
                </a:solidFill>
                <a:latin typeface="Times New Roman" pitchFamily="18" charset="0"/>
              </a:rPr>
              <a:t>“Shang Di” was the God of China before Buddha.  He was the creator God and animal sacrifice was offered to him.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9873"/>
                                        </p:tgtEl>
                                        <p:attrNameLst>
                                          <p:attrName>style.visibility</p:attrName>
                                        </p:attrNameLst>
                                      </p:cBhvr>
                                      <p:to>
                                        <p:strVal val="visible"/>
                                      </p:to>
                                    </p:set>
                                    <p:anim calcmode="lin" valueType="num">
                                      <p:cBhvr>
                                        <p:cTn id="7" dur="500" fill="hold"/>
                                        <p:tgtEl>
                                          <p:spTgt spid="249873"/>
                                        </p:tgtEl>
                                        <p:attrNameLst>
                                          <p:attrName>ppt_w</p:attrName>
                                        </p:attrNameLst>
                                      </p:cBhvr>
                                      <p:tavLst>
                                        <p:tav tm="0">
                                          <p:val>
                                            <p:fltVal val="0"/>
                                          </p:val>
                                        </p:tav>
                                        <p:tav tm="100000">
                                          <p:val>
                                            <p:strVal val="#ppt_w"/>
                                          </p:val>
                                        </p:tav>
                                      </p:tavLst>
                                    </p:anim>
                                    <p:anim calcmode="lin" valueType="num">
                                      <p:cBhvr>
                                        <p:cTn id="8" dur="500" fill="hold"/>
                                        <p:tgtEl>
                                          <p:spTgt spid="2498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9874"/>
                                        </p:tgtEl>
                                        <p:attrNameLst>
                                          <p:attrName>style.visibility</p:attrName>
                                        </p:attrNameLst>
                                      </p:cBhvr>
                                      <p:to>
                                        <p:strVal val="visible"/>
                                      </p:to>
                                    </p:set>
                                    <p:animEffect transition="in" filter="dissolve">
                                      <p:cBhvr>
                                        <p:cTn id="13" dur="500"/>
                                        <p:tgtEl>
                                          <p:spTgt spid="24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38200" y="153988"/>
            <a:ext cx="7772400" cy="1295400"/>
          </a:xfrm>
          <a:noFill/>
        </p:spPr>
        <p:txBody>
          <a:bodyPr/>
          <a:lstStyle/>
          <a:p>
            <a:r>
              <a:rPr lang="en-US" sz="4000" b="1" dirty="0">
                <a:solidFill>
                  <a:srgbClr val="CC3300"/>
                </a:solidFill>
                <a:latin typeface="Times New Roman" pitchFamily="18" charset="0"/>
              </a:rPr>
              <a:t>Long before Buddha, the Chinese people worshipped the same God described in the Bible!!!!</a:t>
            </a:r>
          </a:p>
        </p:txBody>
      </p:sp>
      <p:sp>
        <p:nvSpPr>
          <p:cNvPr id="250883" name="Text Box 3"/>
          <p:cNvSpPr txBox="1">
            <a:spLocks noChangeArrowheads="1"/>
          </p:cNvSpPr>
          <p:nvPr/>
        </p:nvSpPr>
        <p:spPr bwMode="auto">
          <a:xfrm>
            <a:off x="2057400" y="4800600"/>
            <a:ext cx="6858000" cy="2014538"/>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b="1" dirty="0">
                <a:solidFill>
                  <a:srgbClr val="FF3300"/>
                </a:solidFill>
                <a:latin typeface="Arial Black" pitchFamily="34" charset="0"/>
              </a:rPr>
              <a:t>During the first three dynasties of China: Xia, Shang, Zhou, ……</a:t>
            </a:r>
          </a:p>
          <a:p>
            <a:pPr algn="ctr" eaLnBrk="0" hangingPunct="0">
              <a:spcBef>
                <a:spcPct val="50000"/>
              </a:spcBef>
              <a:buClrTx/>
              <a:buFontTx/>
              <a:buNone/>
            </a:pPr>
            <a:r>
              <a:rPr lang="en-US" b="1" dirty="0">
                <a:solidFill>
                  <a:srgbClr val="FF3300"/>
                </a:solidFill>
                <a:latin typeface="Arial Black" pitchFamily="34" charset="0"/>
              </a:rPr>
              <a:t>the Chinese people worshiped Shang Di</a:t>
            </a:r>
          </a:p>
        </p:txBody>
      </p:sp>
      <p:sp>
        <p:nvSpPr>
          <p:cNvPr id="250884" name="Line 4"/>
          <p:cNvSpPr>
            <a:spLocks noChangeShapeType="1"/>
          </p:cNvSpPr>
          <p:nvPr/>
        </p:nvSpPr>
        <p:spPr bwMode="auto">
          <a:xfrm>
            <a:off x="1066800" y="3505200"/>
            <a:ext cx="7239000" cy="0"/>
          </a:xfrm>
          <a:prstGeom prst="line">
            <a:avLst/>
          </a:prstGeom>
          <a:noFill/>
          <a:ln w="57150">
            <a:solidFill>
              <a:schemeClr val="tx1"/>
            </a:solidFill>
            <a:round/>
            <a:headEnd/>
            <a:tailEnd/>
          </a:ln>
          <a:effectLst/>
        </p:spPr>
        <p:txBody>
          <a:bodyPr/>
          <a:lstStyle/>
          <a:p>
            <a:endParaRPr lang="en-US" dirty="0"/>
          </a:p>
        </p:txBody>
      </p:sp>
      <p:sp>
        <p:nvSpPr>
          <p:cNvPr id="250885" name="Text Box 5"/>
          <p:cNvSpPr txBox="1">
            <a:spLocks noChangeArrowheads="1"/>
          </p:cNvSpPr>
          <p:nvPr/>
        </p:nvSpPr>
        <p:spPr bwMode="auto">
          <a:xfrm>
            <a:off x="7543800" y="2819400"/>
            <a:ext cx="9906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2002 A.D.</a:t>
            </a:r>
          </a:p>
        </p:txBody>
      </p:sp>
      <p:sp>
        <p:nvSpPr>
          <p:cNvPr id="250886" name="Line 6"/>
          <p:cNvSpPr>
            <a:spLocks noChangeShapeType="1"/>
          </p:cNvSpPr>
          <p:nvPr/>
        </p:nvSpPr>
        <p:spPr bwMode="auto">
          <a:xfrm>
            <a:off x="8229600" y="3505200"/>
            <a:ext cx="0" cy="152400"/>
          </a:xfrm>
          <a:prstGeom prst="line">
            <a:avLst/>
          </a:prstGeom>
          <a:noFill/>
          <a:ln w="38100">
            <a:solidFill>
              <a:schemeClr val="tx1"/>
            </a:solidFill>
            <a:round/>
            <a:headEnd/>
            <a:tailEnd/>
          </a:ln>
          <a:effectLst/>
        </p:spPr>
        <p:txBody>
          <a:bodyPr/>
          <a:lstStyle/>
          <a:p>
            <a:endParaRPr lang="en-US" dirty="0"/>
          </a:p>
        </p:txBody>
      </p:sp>
      <p:sp>
        <p:nvSpPr>
          <p:cNvPr id="250887" name="Line 7"/>
          <p:cNvSpPr>
            <a:spLocks noChangeShapeType="1"/>
          </p:cNvSpPr>
          <p:nvPr/>
        </p:nvSpPr>
        <p:spPr bwMode="auto">
          <a:xfrm>
            <a:off x="6172200" y="3505200"/>
            <a:ext cx="0" cy="152400"/>
          </a:xfrm>
          <a:prstGeom prst="line">
            <a:avLst/>
          </a:prstGeom>
          <a:noFill/>
          <a:ln w="38100">
            <a:solidFill>
              <a:schemeClr val="tx1"/>
            </a:solidFill>
            <a:round/>
            <a:headEnd/>
            <a:tailEnd/>
          </a:ln>
          <a:effectLst/>
        </p:spPr>
        <p:txBody>
          <a:bodyPr/>
          <a:lstStyle/>
          <a:p>
            <a:endParaRPr lang="en-US" dirty="0"/>
          </a:p>
        </p:txBody>
      </p:sp>
      <p:sp>
        <p:nvSpPr>
          <p:cNvPr id="250888" name="Text Box 8"/>
          <p:cNvSpPr txBox="1">
            <a:spLocks noChangeArrowheads="1"/>
          </p:cNvSpPr>
          <p:nvPr/>
        </p:nvSpPr>
        <p:spPr bwMode="auto">
          <a:xfrm>
            <a:off x="5715000" y="29718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30 A.D.</a:t>
            </a:r>
          </a:p>
        </p:txBody>
      </p:sp>
      <p:sp>
        <p:nvSpPr>
          <p:cNvPr id="250889" name="Text Box 9"/>
          <p:cNvSpPr txBox="1">
            <a:spLocks noChangeArrowheads="1"/>
          </p:cNvSpPr>
          <p:nvPr/>
        </p:nvSpPr>
        <p:spPr bwMode="auto">
          <a:xfrm>
            <a:off x="7848600" y="3733800"/>
            <a:ext cx="838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Today</a:t>
            </a:r>
          </a:p>
        </p:txBody>
      </p:sp>
      <p:sp>
        <p:nvSpPr>
          <p:cNvPr id="250890" name="Text Box 10"/>
          <p:cNvSpPr txBox="1">
            <a:spLocks noChangeArrowheads="1"/>
          </p:cNvSpPr>
          <p:nvPr/>
        </p:nvSpPr>
        <p:spPr bwMode="auto">
          <a:xfrm>
            <a:off x="5562600" y="3657600"/>
            <a:ext cx="16002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Death of Jesus</a:t>
            </a:r>
          </a:p>
        </p:txBody>
      </p:sp>
      <p:sp>
        <p:nvSpPr>
          <p:cNvPr id="250891" name="Line 11"/>
          <p:cNvSpPr>
            <a:spLocks noChangeShapeType="1"/>
          </p:cNvSpPr>
          <p:nvPr/>
        </p:nvSpPr>
        <p:spPr bwMode="auto">
          <a:xfrm>
            <a:off x="5181600" y="3505200"/>
            <a:ext cx="0" cy="152400"/>
          </a:xfrm>
          <a:prstGeom prst="line">
            <a:avLst/>
          </a:prstGeom>
          <a:noFill/>
          <a:ln w="38100">
            <a:solidFill>
              <a:schemeClr val="tx1"/>
            </a:solidFill>
            <a:round/>
            <a:headEnd/>
            <a:tailEnd/>
          </a:ln>
          <a:effectLst/>
        </p:spPr>
        <p:txBody>
          <a:bodyPr/>
          <a:lstStyle/>
          <a:p>
            <a:endParaRPr lang="en-US" dirty="0"/>
          </a:p>
        </p:txBody>
      </p:sp>
      <p:sp>
        <p:nvSpPr>
          <p:cNvPr id="250892" name="Text Box 12"/>
          <p:cNvSpPr txBox="1">
            <a:spLocks noChangeArrowheads="1"/>
          </p:cNvSpPr>
          <p:nvPr/>
        </p:nvSpPr>
        <p:spPr bwMode="auto">
          <a:xfrm>
            <a:off x="4495800" y="36576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Buddha</a:t>
            </a:r>
          </a:p>
        </p:txBody>
      </p:sp>
      <p:sp>
        <p:nvSpPr>
          <p:cNvPr id="250893" name="Text Box 13"/>
          <p:cNvSpPr txBox="1">
            <a:spLocks noChangeArrowheads="1"/>
          </p:cNvSpPr>
          <p:nvPr/>
        </p:nvSpPr>
        <p:spPr bwMode="auto">
          <a:xfrm>
            <a:off x="4495800" y="2971800"/>
            <a:ext cx="1219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600 B.C.</a:t>
            </a:r>
          </a:p>
        </p:txBody>
      </p:sp>
      <p:sp>
        <p:nvSpPr>
          <p:cNvPr id="250894" name="Line 14"/>
          <p:cNvSpPr>
            <a:spLocks noChangeShapeType="1"/>
          </p:cNvSpPr>
          <p:nvPr/>
        </p:nvSpPr>
        <p:spPr bwMode="auto">
          <a:xfrm>
            <a:off x="1524000" y="3505200"/>
            <a:ext cx="0" cy="152400"/>
          </a:xfrm>
          <a:prstGeom prst="line">
            <a:avLst/>
          </a:prstGeom>
          <a:noFill/>
          <a:ln w="38100">
            <a:solidFill>
              <a:schemeClr val="tx1"/>
            </a:solidFill>
            <a:round/>
            <a:headEnd/>
            <a:tailEnd/>
          </a:ln>
          <a:effectLst/>
        </p:spPr>
        <p:txBody>
          <a:bodyPr/>
          <a:lstStyle/>
          <a:p>
            <a:endParaRPr lang="en-US" dirty="0"/>
          </a:p>
        </p:txBody>
      </p:sp>
      <p:sp>
        <p:nvSpPr>
          <p:cNvPr id="250895" name="Text Box 15"/>
          <p:cNvSpPr txBox="1">
            <a:spLocks noChangeArrowheads="1"/>
          </p:cNvSpPr>
          <p:nvPr/>
        </p:nvSpPr>
        <p:spPr bwMode="auto">
          <a:xfrm>
            <a:off x="1143000" y="3048000"/>
            <a:ext cx="11430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2500 B.C.</a:t>
            </a:r>
          </a:p>
        </p:txBody>
      </p:sp>
      <p:sp>
        <p:nvSpPr>
          <p:cNvPr id="250896" name="Text Box 16"/>
          <p:cNvSpPr txBox="1">
            <a:spLocks noChangeArrowheads="1"/>
          </p:cNvSpPr>
          <p:nvPr/>
        </p:nvSpPr>
        <p:spPr bwMode="auto">
          <a:xfrm>
            <a:off x="838200" y="3657600"/>
            <a:ext cx="18288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Chinese language first written</a:t>
            </a:r>
          </a:p>
        </p:txBody>
      </p:sp>
      <p:pic>
        <p:nvPicPr>
          <p:cNvPr id="250897" name="Picture 17"/>
          <p:cNvPicPr>
            <a:picLocks noChangeAspect="1" noChangeArrowheads="1"/>
          </p:cNvPicPr>
          <p:nvPr/>
        </p:nvPicPr>
        <p:blipFill>
          <a:blip r:embed="rId3" cstate="print"/>
          <a:srcRect/>
          <a:stretch>
            <a:fillRect/>
          </a:stretch>
        </p:blipFill>
        <p:spPr bwMode="auto">
          <a:xfrm>
            <a:off x="900113" y="4724400"/>
            <a:ext cx="1052512" cy="1771650"/>
          </a:xfrm>
          <a:prstGeom prst="rect">
            <a:avLst/>
          </a:prstGeom>
          <a:solidFill>
            <a:schemeClr val="hlink"/>
          </a:solidFill>
          <a:ln w="9525">
            <a:noFill/>
            <a:miter lim="800000"/>
            <a:headEnd/>
            <a:tailEnd/>
          </a:ln>
          <a:effectLst/>
        </p:spPr>
      </p:pic>
      <p:sp>
        <p:nvSpPr>
          <p:cNvPr id="250898" name="Line 18"/>
          <p:cNvSpPr>
            <a:spLocks noChangeShapeType="1"/>
          </p:cNvSpPr>
          <p:nvPr/>
        </p:nvSpPr>
        <p:spPr bwMode="auto">
          <a:xfrm>
            <a:off x="990600" y="2743200"/>
            <a:ext cx="4953000" cy="0"/>
          </a:xfrm>
          <a:prstGeom prst="line">
            <a:avLst/>
          </a:prstGeom>
          <a:noFill/>
          <a:ln w="104775">
            <a:solidFill>
              <a:srgbClr val="FF0000"/>
            </a:solidFill>
            <a:round/>
            <a:headEnd/>
            <a:tailEnd type="triangle" w="med" len="med"/>
          </a:ln>
          <a:effectLst/>
        </p:spPr>
        <p:txBody>
          <a:bodyPr/>
          <a:lstStyle/>
          <a:p>
            <a:endParaRPr lang="en-US" dirty="0"/>
          </a:p>
        </p:txBody>
      </p:sp>
      <p:sp>
        <p:nvSpPr>
          <p:cNvPr id="250899" name="Text Box 19"/>
          <p:cNvSpPr txBox="1">
            <a:spLocks noChangeArrowheads="1"/>
          </p:cNvSpPr>
          <p:nvPr/>
        </p:nvSpPr>
        <p:spPr bwMode="auto">
          <a:xfrm>
            <a:off x="2286000" y="2286000"/>
            <a:ext cx="1600200" cy="519113"/>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b="1" dirty="0">
                <a:solidFill>
                  <a:schemeClr val="tx1"/>
                </a:solidFill>
                <a:latin typeface="Impact" pitchFamily="34" charset="0"/>
              </a:rPr>
              <a:t>Shang Di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0883"/>
                                        </p:tgtEl>
                                        <p:attrNameLst>
                                          <p:attrName>style.visibility</p:attrName>
                                        </p:attrNameLst>
                                      </p:cBhvr>
                                      <p:to>
                                        <p:strVal val="visible"/>
                                      </p:to>
                                    </p:set>
                                    <p:animEffect transition="in" filter="dissolve">
                                      <p:cBhvr>
                                        <p:cTn id="7" dur="500"/>
                                        <p:tgtEl>
                                          <p:spTgt spid="25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838200" y="153988"/>
            <a:ext cx="7772400" cy="1295400"/>
          </a:xfrm>
          <a:noFill/>
        </p:spPr>
        <p:txBody>
          <a:bodyPr/>
          <a:lstStyle/>
          <a:p>
            <a:r>
              <a:rPr lang="en-US" sz="4000" b="1" dirty="0">
                <a:solidFill>
                  <a:srgbClr val="CC3300"/>
                </a:solidFill>
                <a:latin typeface="Times New Roman" pitchFamily="18" charset="0"/>
              </a:rPr>
              <a:t>Long before Buddha, the Chinese people worshipped the same God described in the Bible!!!!</a:t>
            </a:r>
          </a:p>
        </p:txBody>
      </p:sp>
      <p:sp>
        <p:nvSpPr>
          <p:cNvPr id="252931" name="Text Box 3"/>
          <p:cNvSpPr txBox="1">
            <a:spLocks noChangeArrowheads="1"/>
          </p:cNvSpPr>
          <p:nvPr/>
        </p:nvSpPr>
        <p:spPr bwMode="auto">
          <a:xfrm>
            <a:off x="2057400" y="4495800"/>
            <a:ext cx="6858000" cy="946150"/>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b="1" dirty="0">
                <a:solidFill>
                  <a:srgbClr val="0000FF"/>
                </a:solidFill>
                <a:latin typeface="Arial Black" pitchFamily="34" charset="0"/>
              </a:rPr>
              <a:t>Worship of Buddha came to China from India in about 50 B.C.</a:t>
            </a:r>
          </a:p>
        </p:txBody>
      </p:sp>
      <p:sp>
        <p:nvSpPr>
          <p:cNvPr id="252932" name="Line 4"/>
          <p:cNvSpPr>
            <a:spLocks noChangeShapeType="1"/>
          </p:cNvSpPr>
          <p:nvPr/>
        </p:nvSpPr>
        <p:spPr bwMode="auto">
          <a:xfrm>
            <a:off x="1066800" y="3505200"/>
            <a:ext cx="7239000" cy="0"/>
          </a:xfrm>
          <a:prstGeom prst="line">
            <a:avLst/>
          </a:prstGeom>
          <a:noFill/>
          <a:ln w="57150">
            <a:solidFill>
              <a:schemeClr val="tx1"/>
            </a:solidFill>
            <a:round/>
            <a:headEnd/>
            <a:tailEnd/>
          </a:ln>
          <a:effectLst/>
        </p:spPr>
        <p:txBody>
          <a:bodyPr/>
          <a:lstStyle/>
          <a:p>
            <a:endParaRPr lang="en-US" dirty="0"/>
          </a:p>
        </p:txBody>
      </p:sp>
      <p:sp>
        <p:nvSpPr>
          <p:cNvPr id="252933" name="Text Box 5"/>
          <p:cNvSpPr txBox="1">
            <a:spLocks noChangeArrowheads="1"/>
          </p:cNvSpPr>
          <p:nvPr/>
        </p:nvSpPr>
        <p:spPr bwMode="auto">
          <a:xfrm>
            <a:off x="7543800" y="2819400"/>
            <a:ext cx="9906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2002 A.D.</a:t>
            </a:r>
          </a:p>
        </p:txBody>
      </p:sp>
      <p:sp>
        <p:nvSpPr>
          <p:cNvPr id="252934" name="Line 6"/>
          <p:cNvSpPr>
            <a:spLocks noChangeShapeType="1"/>
          </p:cNvSpPr>
          <p:nvPr/>
        </p:nvSpPr>
        <p:spPr bwMode="auto">
          <a:xfrm>
            <a:off x="8229600" y="3505200"/>
            <a:ext cx="0" cy="152400"/>
          </a:xfrm>
          <a:prstGeom prst="line">
            <a:avLst/>
          </a:prstGeom>
          <a:noFill/>
          <a:ln w="38100">
            <a:solidFill>
              <a:schemeClr val="tx1"/>
            </a:solidFill>
            <a:round/>
            <a:headEnd/>
            <a:tailEnd/>
          </a:ln>
          <a:effectLst/>
        </p:spPr>
        <p:txBody>
          <a:bodyPr/>
          <a:lstStyle/>
          <a:p>
            <a:endParaRPr lang="en-US" dirty="0"/>
          </a:p>
        </p:txBody>
      </p:sp>
      <p:sp>
        <p:nvSpPr>
          <p:cNvPr id="252935" name="Line 7"/>
          <p:cNvSpPr>
            <a:spLocks noChangeShapeType="1"/>
          </p:cNvSpPr>
          <p:nvPr/>
        </p:nvSpPr>
        <p:spPr bwMode="auto">
          <a:xfrm>
            <a:off x="6172200" y="3505200"/>
            <a:ext cx="0" cy="152400"/>
          </a:xfrm>
          <a:prstGeom prst="line">
            <a:avLst/>
          </a:prstGeom>
          <a:noFill/>
          <a:ln w="38100">
            <a:solidFill>
              <a:schemeClr val="tx1"/>
            </a:solidFill>
            <a:round/>
            <a:headEnd/>
            <a:tailEnd/>
          </a:ln>
          <a:effectLst/>
        </p:spPr>
        <p:txBody>
          <a:bodyPr/>
          <a:lstStyle/>
          <a:p>
            <a:endParaRPr lang="en-US" dirty="0"/>
          </a:p>
        </p:txBody>
      </p:sp>
      <p:sp>
        <p:nvSpPr>
          <p:cNvPr id="252936" name="Text Box 8"/>
          <p:cNvSpPr txBox="1">
            <a:spLocks noChangeArrowheads="1"/>
          </p:cNvSpPr>
          <p:nvPr/>
        </p:nvSpPr>
        <p:spPr bwMode="auto">
          <a:xfrm>
            <a:off x="5715000" y="29718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30 A.D.</a:t>
            </a:r>
          </a:p>
        </p:txBody>
      </p:sp>
      <p:sp>
        <p:nvSpPr>
          <p:cNvPr id="252937" name="Text Box 9"/>
          <p:cNvSpPr txBox="1">
            <a:spLocks noChangeArrowheads="1"/>
          </p:cNvSpPr>
          <p:nvPr/>
        </p:nvSpPr>
        <p:spPr bwMode="auto">
          <a:xfrm>
            <a:off x="7848600" y="3733800"/>
            <a:ext cx="838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Today</a:t>
            </a:r>
          </a:p>
        </p:txBody>
      </p:sp>
      <p:sp>
        <p:nvSpPr>
          <p:cNvPr id="252938" name="Text Box 10"/>
          <p:cNvSpPr txBox="1">
            <a:spLocks noChangeArrowheads="1"/>
          </p:cNvSpPr>
          <p:nvPr/>
        </p:nvSpPr>
        <p:spPr bwMode="auto">
          <a:xfrm>
            <a:off x="5562600" y="3657600"/>
            <a:ext cx="1600200" cy="7016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Death of Jesus</a:t>
            </a:r>
          </a:p>
        </p:txBody>
      </p:sp>
      <p:sp>
        <p:nvSpPr>
          <p:cNvPr id="252939" name="Line 11"/>
          <p:cNvSpPr>
            <a:spLocks noChangeShapeType="1"/>
          </p:cNvSpPr>
          <p:nvPr/>
        </p:nvSpPr>
        <p:spPr bwMode="auto">
          <a:xfrm>
            <a:off x="5181600" y="3505200"/>
            <a:ext cx="0" cy="152400"/>
          </a:xfrm>
          <a:prstGeom prst="line">
            <a:avLst/>
          </a:prstGeom>
          <a:noFill/>
          <a:ln w="38100">
            <a:solidFill>
              <a:schemeClr val="tx1"/>
            </a:solidFill>
            <a:round/>
            <a:headEnd/>
            <a:tailEnd/>
          </a:ln>
          <a:effectLst/>
        </p:spPr>
        <p:txBody>
          <a:bodyPr/>
          <a:lstStyle/>
          <a:p>
            <a:endParaRPr lang="en-US" dirty="0"/>
          </a:p>
        </p:txBody>
      </p:sp>
      <p:sp>
        <p:nvSpPr>
          <p:cNvPr id="252940" name="Text Box 12"/>
          <p:cNvSpPr txBox="1">
            <a:spLocks noChangeArrowheads="1"/>
          </p:cNvSpPr>
          <p:nvPr/>
        </p:nvSpPr>
        <p:spPr bwMode="auto">
          <a:xfrm>
            <a:off x="4495800" y="3657600"/>
            <a:ext cx="10668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Buddha</a:t>
            </a:r>
          </a:p>
        </p:txBody>
      </p:sp>
      <p:sp>
        <p:nvSpPr>
          <p:cNvPr id="252941" name="Text Box 13"/>
          <p:cNvSpPr txBox="1">
            <a:spLocks noChangeArrowheads="1"/>
          </p:cNvSpPr>
          <p:nvPr/>
        </p:nvSpPr>
        <p:spPr bwMode="auto">
          <a:xfrm>
            <a:off x="4495800" y="2971800"/>
            <a:ext cx="12192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600 B.C.</a:t>
            </a:r>
          </a:p>
        </p:txBody>
      </p:sp>
      <p:sp>
        <p:nvSpPr>
          <p:cNvPr id="252942" name="Line 14"/>
          <p:cNvSpPr>
            <a:spLocks noChangeShapeType="1"/>
          </p:cNvSpPr>
          <p:nvPr/>
        </p:nvSpPr>
        <p:spPr bwMode="auto">
          <a:xfrm>
            <a:off x="1524000" y="3505200"/>
            <a:ext cx="0" cy="152400"/>
          </a:xfrm>
          <a:prstGeom prst="line">
            <a:avLst/>
          </a:prstGeom>
          <a:noFill/>
          <a:ln w="38100">
            <a:solidFill>
              <a:schemeClr val="tx1"/>
            </a:solidFill>
            <a:round/>
            <a:headEnd/>
            <a:tailEnd/>
          </a:ln>
          <a:effectLst/>
        </p:spPr>
        <p:txBody>
          <a:bodyPr/>
          <a:lstStyle/>
          <a:p>
            <a:endParaRPr lang="en-US" dirty="0"/>
          </a:p>
        </p:txBody>
      </p:sp>
      <p:sp>
        <p:nvSpPr>
          <p:cNvPr id="252943" name="Text Box 15"/>
          <p:cNvSpPr txBox="1">
            <a:spLocks noChangeArrowheads="1"/>
          </p:cNvSpPr>
          <p:nvPr/>
        </p:nvSpPr>
        <p:spPr bwMode="auto">
          <a:xfrm>
            <a:off x="1143000" y="3048000"/>
            <a:ext cx="1143000" cy="3968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2500 B.C.</a:t>
            </a:r>
          </a:p>
        </p:txBody>
      </p:sp>
      <p:sp>
        <p:nvSpPr>
          <p:cNvPr id="252944" name="Text Box 16"/>
          <p:cNvSpPr txBox="1">
            <a:spLocks noChangeArrowheads="1"/>
          </p:cNvSpPr>
          <p:nvPr/>
        </p:nvSpPr>
        <p:spPr bwMode="auto">
          <a:xfrm>
            <a:off x="838200" y="3657600"/>
            <a:ext cx="18288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000" b="1" dirty="0">
                <a:solidFill>
                  <a:schemeClr val="tx1"/>
                </a:solidFill>
                <a:latin typeface="Impact" pitchFamily="34" charset="0"/>
              </a:rPr>
              <a:t>Chinese language first written</a:t>
            </a:r>
          </a:p>
        </p:txBody>
      </p:sp>
      <p:pic>
        <p:nvPicPr>
          <p:cNvPr id="252945" name="Picture 17"/>
          <p:cNvPicPr>
            <a:picLocks noChangeAspect="1" noChangeArrowheads="1"/>
          </p:cNvPicPr>
          <p:nvPr/>
        </p:nvPicPr>
        <p:blipFill>
          <a:blip r:embed="rId3" cstate="print"/>
          <a:srcRect/>
          <a:stretch>
            <a:fillRect/>
          </a:stretch>
        </p:blipFill>
        <p:spPr bwMode="auto">
          <a:xfrm>
            <a:off x="900113" y="4724400"/>
            <a:ext cx="1052512" cy="1771650"/>
          </a:xfrm>
          <a:prstGeom prst="rect">
            <a:avLst/>
          </a:prstGeom>
          <a:solidFill>
            <a:schemeClr val="hlink"/>
          </a:solidFill>
          <a:ln w="9525">
            <a:noFill/>
            <a:miter lim="800000"/>
            <a:headEnd/>
            <a:tailEnd/>
          </a:ln>
          <a:effectLst/>
        </p:spPr>
      </p:pic>
      <p:sp>
        <p:nvSpPr>
          <p:cNvPr id="252946" name="Line 18"/>
          <p:cNvSpPr>
            <a:spLocks noChangeShapeType="1"/>
          </p:cNvSpPr>
          <p:nvPr/>
        </p:nvSpPr>
        <p:spPr bwMode="auto">
          <a:xfrm>
            <a:off x="990600" y="2590800"/>
            <a:ext cx="4953000" cy="0"/>
          </a:xfrm>
          <a:prstGeom prst="line">
            <a:avLst/>
          </a:prstGeom>
          <a:noFill/>
          <a:ln w="104775">
            <a:solidFill>
              <a:srgbClr val="FF0000"/>
            </a:solidFill>
            <a:round/>
            <a:headEnd/>
            <a:tailEnd type="triangle" w="med" len="med"/>
          </a:ln>
          <a:effectLst/>
        </p:spPr>
        <p:txBody>
          <a:bodyPr/>
          <a:lstStyle/>
          <a:p>
            <a:endParaRPr lang="en-US" dirty="0"/>
          </a:p>
        </p:txBody>
      </p:sp>
      <p:sp>
        <p:nvSpPr>
          <p:cNvPr id="252947" name="Text Box 19"/>
          <p:cNvSpPr txBox="1">
            <a:spLocks noChangeArrowheads="1"/>
          </p:cNvSpPr>
          <p:nvPr/>
        </p:nvSpPr>
        <p:spPr bwMode="auto">
          <a:xfrm>
            <a:off x="2286000" y="2057400"/>
            <a:ext cx="1600200" cy="519113"/>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b="1" dirty="0">
                <a:solidFill>
                  <a:schemeClr val="tx1"/>
                </a:solidFill>
                <a:latin typeface="Impact" pitchFamily="34" charset="0"/>
              </a:rPr>
              <a:t>Shang Di</a:t>
            </a:r>
          </a:p>
        </p:txBody>
      </p:sp>
      <p:sp>
        <p:nvSpPr>
          <p:cNvPr id="252948" name="Line 20"/>
          <p:cNvSpPr>
            <a:spLocks noChangeShapeType="1"/>
          </p:cNvSpPr>
          <p:nvPr/>
        </p:nvSpPr>
        <p:spPr bwMode="auto">
          <a:xfrm>
            <a:off x="5791200" y="2286000"/>
            <a:ext cx="2362200" cy="0"/>
          </a:xfrm>
          <a:prstGeom prst="line">
            <a:avLst/>
          </a:prstGeom>
          <a:noFill/>
          <a:ln w="92075">
            <a:solidFill>
              <a:schemeClr val="hlink"/>
            </a:solidFill>
            <a:round/>
            <a:headEnd/>
            <a:tailEnd type="triangle" w="med" len="med"/>
          </a:ln>
          <a:effectLst/>
        </p:spPr>
        <p:txBody>
          <a:bodyPr/>
          <a:lstStyle/>
          <a:p>
            <a:endParaRPr lang="en-US" dirty="0"/>
          </a:p>
        </p:txBody>
      </p:sp>
      <p:sp>
        <p:nvSpPr>
          <p:cNvPr id="252949" name="Text Box 21"/>
          <p:cNvSpPr txBox="1">
            <a:spLocks noChangeArrowheads="1"/>
          </p:cNvSpPr>
          <p:nvPr/>
        </p:nvSpPr>
        <p:spPr bwMode="auto">
          <a:xfrm>
            <a:off x="6172200" y="1752600"/>
            <a:ext cx="1676400" cy="519113"/>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b="1" dirty="0">
                <a:solidFill>
                  <a:schemeClr val="tx1"/>
                </a:solidFill>
                <a:latin typeface="Impact" pitchFamily="34" charset="0"/>
              </a:rPr>
              <a:t>Buddha</a:t>
            </a:r>
          </a:p>
        </p:txBody>
      </p:sp>
      <p:sp>
        <p:nvSpPr>
          <p:cNvPr id="252950" name="Line 22"/>
          <p:cNvSpPr>
            <a:spLocks noChangeShapeType="1"/>
          </p:cNvSpPr>
          <p:nvPr/>
        </p:nvSpPr>
        <p:spPr bwMode="auto">
          <a:xfrm>
            <a:off x="7467600" y="2590800"/>
            <a:ext cx="685800" cy="0"/>
          </a:xfrm>
          <a:prstGeom prst="line">
            <a:avLst/>
          </a:prstGeom>
          <a:noFill/>
          <a:ln w="92075">
            <a:solidFill>
              <a:srgbClr val="FF0000"/>
            </a:solidFill>
            <a:round/>
            <a:headEnd/>
            <a:tailEnd type="triangle" w="med" len="med"/>
          </a:ln>
          <a:effectLst/>
        </p:spPr>
        <p:txBody>
          <a:bodyPr/>
          <a:lstStyle/>
          <a:p>
            <a:endParaRPr lang="en-US" dirty="0"/>
          </a:p>
        </p:txBody>
      </p:sp>
      <p:sp>
        <p:nvSpPr>
          <p:cNvPr id="252951" name="Text Box 23"/>
          <p:cNvSpPr txBox="1">
            <a:spLocks noChangeArrowheads="1"/>
          </p:cNvSpPr>
          <p:nvPr/>
        </p:nvSpPr>
        <p:spPr bwMode="auto">
          <a:xfrm>
            <a:off x="2057400" y="5410200"/>
            <a:ext cx="6858000" cy="1373188"/>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b="1" dirty="0">
                <a:solidFill>
                  <a:srgbClr val="FF3300"/>
                </a:solidFill>
                <a:latin typeface="Arial Black" pitchFamily="34" charset="0"/>
              </a:rPr>
              <a:t>The God of the Bible was re-introduced to China when foreigners came from Europe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52951"/>
                                        </p:tgtEl>
                                        <p:attrNameLst>
                                          <p:attrName>style.visibility</p:attrName>
                                        </p:attrNameLst>
                                      </p:cBhvr>
                                      <p:to>
                                        <p:strVal val="visible"/>
                                      </p:to>
                                    </p:set>
                                    <p:anim calcmode="lin" valueType="num">
                                      <p:cBhvr>
                                        <p:cTn id="7" dur="500" fill="hold"/>
                                        <p:tgtEl>
                                          <p:spTgt spid="252951"/>
                                        </p:tgtEl>
                                        <p:attrNameLst>
                                          <p:attrName>ppt_w</p:attrName>
                                        </p:attrNameLst>
                                      </p:cBhvr>
                                      <p:tavLst>
                                        <p:tav tm="0">
                                          <p:val>
                                            <p:fltVal val="0"/>
                                          </p:val>
                                        </p:tav>
                                        <p:tav tm="100000">
                                          <p:val>
                                            <p:strVal val="#ppt_w"/>
                                          </p:val>
                                        </p:tav>
                                      </p:tavLst>
                                    </p:anim>
                                    <p:anim calcmode="lin" valueType="num">
                                      <p:cBhvr>
                                        <p:cTn id="8" dur="500" fill="hold"/>
                                        <p:tgtEl>
                                          <p:spTgt spid="25295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7" presetClass="entr" presetSubtype="8" fill="hold" grpId="0" nodeType="afterEffect">
                                  <p:stCondLst>
                                    <p:cond delay="0"/>
                                  </p:stCondLst>
                                  <p:childTnLst>
                                    <p:set>
                                      <p:cBhvr>
                                        <p:cTn id="11" dur="1" fill="hold">
                                          <p:stCondLst>
                                            <p:cond delay="0"/>
                                          </p:stCondLst>
                                        </p:cTn>
                                        <p:tgtEl>
                                          <p:spTgt spid="252950"/>
                                        </p:tgtEl>
                                        <p:attrNameLst>
                                          <p:attrName>style.visibility</p:attrName>
                                        </p:attrNameLst>
                                      </p:cBhvr>
                                      <p:to>
                                        <p:strVal val="visible"/>
                                      </p:to>
                                    </p:set>
                                    <p:anim calcmode="lin" valueType="num">
                                      <p:cBhvr additive="base">
                                        <p:cTn id="12" dur="5000" fill="hold"/>
                                        <p:tgtEl>
                                          <p:spTgt spid="252950"/>
                                        </p:tgtEl>
                                        <p:attrNameLst>
                                          <p:attrName>ppt_x</p:attrName>
                                        </p:attrNameLst>
                                      </p:cBhvr>
                                      <p:tavLst>
                                        <p:tav tm="0">
                                          <p:val>
                                            <p:strVal val="0-#ppt_w/2"/>
                                          </p:val>
                                        </p:tav>
                                        <p:tav tm="100000">
                                          <p:val>
                                            <p:strVal val="#ppt_x"/>
                                          </p:val>
                                        </p:tav>
                                      </p:tavLst>
                                    </p:anim>
                                    <p:anim calcmode="lin" valueType="num">
                                      <p:cBhvr additive="base">
                                        <p:cTn id="13" dur="5000" fill="hold"/>
                                        <p:tgtEl>
                                          <p:spTgt spid="252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50" grpId="0" animBg="1"/>
      <p:bldP spid="25295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b="1" dirty="0">
                <a:latin typeface="Times New Roman" pitchFamily="18" charset="0"/>
              </a:rPr>
              <a:t>Many in China today believe that the Bible is a Western book</a:t>
            </a:r>
          </a:p>
        </p:txBody>
      </p:sp>
      <p:sp>
        <p:nvSpPr>
          <p:cNvPr id="254979" name="Rectangle 3"/>
          <p:cNvSpPr>
            <a:spLocks noGrp="1" noChangeArrowheads="1"/>
          </p:cNvSpPr>
          <p:nvPr>
            <p:ph type="body" idx="1"/>
          </p:nvPr>
        </p:nvSpPr>
        <p:spPr/>
        <p:txBody>
          <a:bodyPr/>
          <a:lstStyle/>
          <a:p>
            <a:pPr>
              <a:buClr>
                <a:schemeClr val="tx1"/>
              </a:buClr>
              <a:buFont typeface="Wingdings" pitchFamily="2" charset="2"/>
              <a:buChar char="q"/>
            </a:pPr>
            <a:r>
              <a:rPr lang="en-US" sz="3600" b="1" dirty="0">
                <a:latin typeface="Times New Roman" pitchFamily="18" charset="0"/>
              </a:rPr>
              <a:t>They believe it is simply myth and fable written by western men</a:t>
            </a:r>
          </a:p>
          <a:p>
            <a:pPr>
              <a:buClr>
                <a:schemeClr val="tx1"/>
              </a:buClr>
              <a:buFont typeface="Wingdings" pitchFamily="2" charset="2"/>
              <a:buChar char="q"/>
            </a:pPr>
            <a:r>
              <a:rPr lang="en-US" sz="3600" b="1" dirty="0">
                <a:latin typeface="Times New Roman" pitchFamily="18" charset="0"/>
              </a:rPr>
              <a:t>They think of it as an English book</a:t>
            </a:r>
          </a:p>
          <a:p>
            <a:pPr>
              <a:buClr>
                <a:schemeClr val="tx1"/>
              </a:buClr>
              <a:buFont typeface="Wingdings" pitchFamily="2" charset="2"/>
              <a:buChar char="q"/>
            </a:pPr>
            <a:endParaRPr lang="en-US" dirty="0"/>
          </a:p>
          <a:p>
            <a:pPr lvl="1"/>
            <a:endParaRPr lang="en-US" dirty="0"/>
          </a:p>
        </p:txBody>
      </p:sp>
      <p:sp>
        <p:nvSpPr>
          <p:cNvPr id="254980" name="Text Box 4"/>
          <p:cNvSpPr txBox="1">
            <a:spLocks noChangeArrowheads="1"/>
          </p:cNvSpPr>
          <p:nvPr/>
        </p:nvSpPr>
        <p:spPr bwMode="auto">
          <a:xfrm>
            <a:off x="1447800" y="4038600"/>
            <a:ext cx="5943600" cy="823913"/>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4800" b="1" dirty="0">
                <a:solidFill>
                  <a:srgbClr val="FF3300"/>
                </a:solidFill>
                <a:latin typeface="Arial Black" pitchFamily="34" charset="0"/>
              </a:rPr>
              <a:t>HOWEVER!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4978"/>
                                        </p:tgtEl>
                                        <p:attrNameLst>
                                          <p:attrName>style.visibility</p:attrName>
                                        </p:attrNameLst>
                                      </p:cBhvr>
                                      <p:to>
                                        <p:strVal val="visible"/>
                                      </p:to>
                                    </p:set>
                                    <p:animEffect transition="in" filter="blinds(horizontal)">
                                      <p:cBhvr>
                                        <p:cTn id="7" dur="500"/>
                                        <p:tgtEl>
                                          <p:spTgt spid="2549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4979">
                                            <p:txEl>
                                              <p:pRg st="0" end="0"/>
                                            </p:txEl>
                                          </p:spTgt>
                                        </p:tgtEl>
                                        <p:attrNameLst>
                                          <p:attrName>style.visibility</p:attrName>
                                        </p:attrNameLst>
                                      </p:cBhvr>
                                      <p:to>
                                        <p:strVal val="visible"/>
                                      </p:to>
                                    </p:set>
                                    <p:animEffect transition="in" filter="checkerboard(across)">
                                      <p:cBhvr>
                                        <p:cTn id="12" dur="500"/>
                                        <p:tgtEl>
                                          <p:spTgt spid="2549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4979">
                                            <p:txEl>
                                              <p:pRg st="1" end="1"/>
                                            </p:txEl>
                                          </p:spTgt>
                                        </p:tgtEl>
                                        <p:attrNameLst>
                                          <p:attrName>style.visibility</p:attrName>
                                        </p:attrNameLst>
                                      </p:cBhvr>
                                      <p:to>
                                        <p:strVal val="visible"/>
                                      </p:to>
                                    </p:set>
                                    <p:animEffect transition="in" filter="checkerboard(across)">
                                      <p:cBhvr>
                                        <p:cTn id="17" dur="500"/>
                                        <p:tgtEl>
                                          <p:spTgt spid="2549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4980"/>
                                        </p:tgtEl>
                                        <p:attrNameLst>
                                          <p:attrName>style.visibility</p:attrName>
                                        </p:attrNameLst>
                                      </p:cBhvr>
                                      <p:to>
                                        <p:strVal val="visible"/>
                                      </p:to>
                                    </p:set>
                                    <p:animEffect transition="in" filter="slide(fromBottom)">
                                      <p:cBhvr>
                                        <p:cTn id="22"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utoUpdateAnimBg="0"/>
      <p:bldP spid="254979" grpId="0" build="p" autoUpdateAnimBg="0"/>
      <p:bldP spid="25498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b="1" dirty="0">
                <a:latin typeface="Times New Roman" pitchFamily="18" charset="0"/>
              </a:rPr>
              <a:t>The Bible is not a Western Book</a:t>
            </a:r>
          </a:p>
        </p:txBody>
      </p:sp>
      <p:sp>
        <p:nvSpPr>
          <p:cNvPr id="256003" name="Rectangle 3"/>
          <p:cNvSpPr>
            <a:spLocks noGrp="1" noChangeArrowheads="1"/>
          </p:cNvSpPr>
          <p:nvPr>
            <p:ph type="body" idx="1"/>
          </p:nvPr>
        </p:nvSpPr>
        <p:spPr>
          <a:xfrm>
            <a:off x="838200" y="1524000"/>
            <a:ext cx="8001000" cy="5181600"/>
          </a:xfrm>
          <a:solidFill>
            <a:schemeClr val="bg1"/>
          </a:solidFill>
        </p:spPr>
        <p:txBody>
          <a:bodyPr/>
          <a:lstStyle/>
          <a:p>
            <a:pPr>
              <a:buClr>
                <a:schemeClr val="tx1"/>
              </a:buClr>
              <a:buFont typeface="Wingdings" pitchFamily="2" charset="2"/>
              <a:buChar char="q"/>
            </a:pPr>
            <a:r>
              <a:rPr lang="en-US" sz="2800" b="1" dirty="0">
                <a:latin typeface="Times New Roman" pitchFamily="18" charset="0"/>
              </a:rPr>
              <a:t>The Bible was not written in English but in Hebrew and Greek</a:t>
            </a:r>
          </a:p>
          <a:p>
            <a:pPr>
              <a:buClr>
                <a:schemeClr val="tx1"/>
              </a:buClr>
              <a:buFont typeface="Wingdings" pitchFamily="2" charset="2"/>
              <a:buChar char="q"/>
            </a:pPr>
            <a:r>
              <a:rPr lang="en-US" sz="2800" b="1" dirty="0">
                <a:latin typeface="Times New Roman" pitchFamily="18" charset="0"/>
              </a:rPr>
              <a:t>It’s first writers were from Egypt &amp; Babylon (Iraq)</a:t>
            </a:r>
          </a:p>
          <a:p>
            <a:pPr>
              <a:buClr>
                <a:schemeClr val="tx1"/>
              </a:buClr>
              <a:buFont typeface="Wingdings" pitchFamily="2" charset="2"/>
              <a:buChar char="q"/>
            </a:pPr>
            <a:r>
              <a:rPr lang="en-US" sz="2800" b="1" dirty="0">
                <a:latin typeface="Times New Roman" pitchFamily="18" charset="0"/>
              </a:rPr>
              <a:t>The first five books were written by Moses, an adopted son of the king of Egypt (1400 B.C.)</a:t>
            </a:r>
          </a:p>
          <a:p>
            <a:pPr>
              <a:buClr>
                <a:schemeClr val="tx1"/>
              </a:buClr>
              <a:buFont typeface="Wingdings" pitchFamily="2" charset="2"/>
              <a:buChar char="q"/>
            </a:pPr>
            <a:r>
              <a:rPr lang="en-US" sz="2800" b="1" dirty="0">
                <a:latin typeface="Times New Roman" pitchFamily="18" charset="0"/>
              </a:rPr>
              <a:t>These five books focus on the beginning of the nation of Israel; but the first 11 chapters of the Bible records the history that all nations have in common</a:t>
            </a:r>
          </a:p>
          <a:p>
            <a:pPr lvl="1">
              <a:buFont typeface="Wingdings" pitchFamily="2" charset="2"/>
              <a:buChar char="q"/>
            </a:pPr>
            <a:endParaRPr lang="en-US" b="1" dirty="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6002"/>
                                        </p:tgtEl>
                                        <p:attrNameLst>
                                          <p:attrName>style.visibility</p:attrName>
                                        </p:attrNameLst>
                                      </p:cBhvr>
                                      <p:to>
                                        <p:strVal val="visible"/>
                                      </p:to>
                                    </p:set>
                                    <p:animEffect transition="in" filter="blinds(horizontal)">
                                      <p:cBhvr>
                                        <p:cTn id="7" dur="500"/>
                                        <p:tgtEl>
                                          <p:spTgt spid="2560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03">
                                            <p:txEl>
                                              <p:pRg st="0" end="0"/>
                                            </p:txEl>
                                          </p:spTgt>
                                        </p:tgtEl>
                                        <p:attrNameLst>
                                          <p:attrName>style.visibility</p:attrName>
                                        </p:attrNameLst>
                                      </p:cBhvr>
                                      <p:to>
                                        <p:strVal val="visible"/>
                                      </p:to>
                                    </p:set>
                                    <p:animEffect transition="in" filter="checkerboard(across)">
                                      <p:cBhvr>
                                        <p:cTn id="12" dur="500"/>
                                        <p:tgtEl>
                                          <p:spTgt spid="2560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003">
                                            <p:txEl>
                                              <p:pRg st="1" end="1"/>
                                            </p:txEl>
                                          </p:spTgt>
                                        </p:tgtEl>
                                        <p:attrNameLst>
                                          <p:attrName>style.visibility</p:attrName>
                                        </p:attrNameLst>
                                      </p:cBhvr>
                                      <p:to>
                                        <p:strVal val="visible"/>
                                      </p:to>
                                    </p:set>
                                    <p:animEffect transition="in" filter="checkerboard(across)">
                                      <p:cBhvr>
                                        <p:cTn id="17" dur="500"/>
                                        <p:tgtEl>
                                          <p:spTgt spid="2560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56003">
                                            <p:txEl>
                                              <p:pRg st="2" end="2"/>
                                            </p:txEl>
                                          </p:spTgt>
                                        </p:tgtEl>
                                        <p:attrNameLst>
                                          <p:attrName>style.visibility</p:attrName>
                                        </p:attrNameLst>
                                      </p:cBhvr>
                                      <p:to>
                                        <p:strVal val="visible"/>
                                      </p:to>
                                    </p:set>
                                    <p:animEffect transition="in" filter="checkerboard(across)">
                                      <p:cBhvr>
                                        <p:cTn id="22" dur="500"/>
                                        <p:tgtEl>
                                          <p:spTgt spid="2560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6003">
                                            <p:txEl>
                                              <p:pRg st="3" end="3"/>
                                            </p:txEl>
                                          </p:spTgt>
                                        </p:tgtEl>
                                        <p:attrNameLst>
                                          <p:attrName>style.visibility</p:attrName>
                                        </p:attrNameLst>
                                      </p:cBhvr>
                                      <p:to>
                                        <p:strVal val="visible"/>
                                      </p:to>
                                    </p:set>
                                    <p:animEffect transition="in" filter="checkerboard(across)">
                                      <p:cBhvr>
                                        <p:cTn id="27" dur="500"/>
                                        <p:tgtEl>
                                          <p:spTgt spid="256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autoUpdateAnimBg="0"/>
      <p:bldP spid="2560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Outline</a:t>
            </a:r>
          </a:p>
        </p:txBody>
      </p:sp>
      <p:sp>
        <p:nvSpPr>
          <p:cNvPr id="3" name="Content Placeholder 2"/>
          <p:cNvSpPr>
            <a:spLocks noGrp="1"/>
          </p:cNvSpPr>
          <p:nvPr>
            <p:ph idx="1"/>
          </p:nvPr>
        </p:nvSpPr>
        <p:spPr>
          <a:xfrm>
            <a:off x="457200" y="1143000"/>
            <a:ext cx="8229600" cy="4525963"/>
          </a:xfrm>
        </p:spPr>
        <p:txBody>
          <a:bodyPr/>
          <a:lstStyle/>
          <a:p>
            <a:r>
              <a:rPr lang="en-US" dirty="0"/>
              <a:t>Introduction</a:t>
            </a:r>
          </a:p>
          <a:p>
            <a:r>
              <a:rPr lang="en-US" dirty="0">
                <a:solidFill>
                  <a:srgbClr val="FF0000"/>
                </a:solidFill>
              </a:rPr>
              <a:t>Existence of God/Evidence in Other Cultures</a:t>
            </a:r>
          </a:p>
          <a:p>
            <a:r>
              <a:rPr lang="en-US" dirty="0"/>
              <a:t>Natural Revelation</a:t>
            </a:r>
          </a:p>
          <a:p>
            <a:r>
              <a:rPr lang="en-US" dirty="0"/>
              <a:t>Natural Revelation- Medicine</a:t>
            </a:r>
          </a:p>
          <a:p>
            <a:r>
              <a:rPr lang="en-US" dirty="0"/>
              <a:t>Did Jesus Live </a:t>
            </a:r>
          </a:p>
          <a:p>
            <a:r>
              <a:rPr lang="en-US" dirty="0"/>
              <a:t>What did Jesus claim</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1295400" y="1752600"/>
            <a:ext cx="66294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b="1" dirty="0">
              <a:solidFill>
                <a:schemeClr val="folHlink"/>
              </a:solidFill>
              <a:latin typeface="Impact" pitchFamily="34" charset="0"/>
            </a:endParaRPr>
          </a:p>
        </p:txBody>
      </p:sp>
      <p:sp>
        <p:nvSpPr>
          <p:cNvPr id="257027" name="Text Box 3"/>
          <p:cNvSpPr txBox="1">
            <a:spLocks noChangeArrowheads="1"/>
          </p:cNvSpPr>
          <p:nvPr/>
        </p:nvSpPr>
        <p:spPr bwMode="auto">
          <a:xfrm>
            <a:off x="1143000" y="1828800"/>
            <a:ext cx="7239000" cy="1066800"/>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200" b="1" dirty="0">
                <a:solidFill>
                  <a:srgbClr val="0000FF"/>
                </a:solidFill>
                <a:latin typeface="Arial Black" pitchFamily="34" charset="0"/>
              </a:rPr>
              <a:t>We will now examine some stories in the Bible</a:t>
            </a:r>
          </a:p>
        </p:txBody>
      </p:sp>
      <p:sp>
        <p:nvSpPr>
          <p:cNvPr id="257028" name="Text Box 4"/>
          <p:cNvSpPr txBox="1">
            <a:spLocks noChangeArrowheads="1"/>
          </p:cNvSpPr>
          <p:nvPr/>
        </p:nvSpPr>
        <p:spPr bwMode="auto">
          <a:xfrm>
            <a:off x="3810000" y="3352800"/>
            <a:ext cx="1981200" cy="579438"/>
          </a:xfrm>
          <a:prstGeom prst="rect">
            <a:avLst/>
          </a:prstGeom>
          <a:noFill/>
          <a:ln w="9525">
            <a:noFill/>
            <a:miter lim="800000"/>
            <a:headEnd/>
            <a:tailEnd/>
          </a:ln>
          <a:effectLst/>
        </p:spPr>
        <p:txBody>
          <a:bodyPr>
            <a:spAutoFit/>
          </a:bodyPr>
          <a:lstStyle/>
          <a:p>
            <a:pPr algn="ctr" eaLnBrk="0" hangingPunct="0">
              <a:spcBef>
                <a:spcPct val="50000"/>
              </a:spcBef>
              <a:buClrTx/>
              <a:buFontTx/>
              <a:buNone/>
            </a:pPr>
            <a:r>
              <a:rPr lang="en-US" sz="3200" b="1" u="sng" dirty="0">
                <a:solidFill>
                  <a:schemeClr val="hlink"/>
                </a:solidFill>
                <a:latin typeface="Arial Black" pitchFamily="34" charset="0"/>
              </a:rPr>
              <a:t>Then</a:t>
            </a:r>
          </a:p>
        </p:txBody>
      </p:sp>
      <p:sp>
        <p:nvSpPr>
          <p:cNvPr id="257029" name="Text Box 5"/>
          <p:cNvSpPr txBox="1">
            <a:spLocks noChangeArrowheads="1"/>
          </p:cNvSpPr>
          <p:nvPr/>
        </p:nvSpPr>
        <p:spPr bwMode="auto">
          <a:xfrm>
            <a:off x="1600200" y="4267200"/>
            <a:ext cx="6172200" cy="1554163"/>
          </a:xfrm>
          <a:prstGeom prst="rect">
            <a:avLst/>
          </a:prstGeom>
          <a:solidFill>
            <a:schemeClr val="accent2"/>
          </a:solidFill>
          <a:ln w="9525">
            <a:noFill/>
            <a:miter lim="800000"/>
            <a:headEnd/>
            <a:tailEnd/>
          </a:ln>
          <a:effectLst/>
        </p:spPr>
        <p:txBody>
          <a:bodyPr>
            <a:spAutoFit/>
          </a:bodyPr>
          <a:lstStyle/>
          <a:p>
            <a:pPr algn="ctr" eaLnBrk="0" hangingPunct="0">
              <a:spcBef>
                <a:spcPct val="50000"/>
              </a:spcBef>
              <a:buClrTx/>
              <a:buFontTx/>
              <a:buNone/>
            </a:pPr>
            <a:r>
              <a:rPr lang="en-US" sz="3200" b="1" dirty="0">
                <a:solidFill>
                  <a:srgbClr val="000000"/>
                </a:solidFill>
                <a:latin typeface="Arial Black" pitchFamily="34" charset="0"/>
              </a:rPr>
              <a:t>Show Chinese Characters which demonstrate the same story</a:t>
            </a:r>
          </a:p>
        </p:txBody>
      </p:sp>
      <p:sp>
        <p:nvSpPr>
          <p:cNvPr id="257030" name="Oval 6"/>
          <p:cNvSpPr>
            <a:spLocks noChangeArrowheads="1"/>
          </p:cNvSpPr>
          <p:nvPr/>
        </p:nvSpPr>
        <p:spPr bwMode="auto">
          <a:xfrm>
            <a:off x="1295400" y="457200"/>
            <a:ext cx="6629400" cy="5791200"/>
          </a:xfrm>
          <a:prstGeom prst="ellipse">
            <a:avLst/>
          </a:prstGeom>
          <a:solidFill>
            <a:srgbClr val="000080"/>
          </a:solidFill>
          <a:ln w="57150">
            <a:solidFill>
              <a:schemeClr val="tx1"/>
            </a:solidFill>
            <a:round/>
            <a:headEnd/>
            <a:tailEnd/>
          </a:ln>
          <a:effectLst/>
        </p:spPr>
        <p:txBody>
          <a:bodyPr wrap="none" lIns="92075" tIns="46038" rIns="92075" bIns="46038" anchor="ctr"/>
          <a:lstStyle/>
          <a:p>
            <a:pPr algn="ctr" eaLnBrk="0" hangingPunct="0">
              <a:spcBef>
                <a:spcPct val="0"/>
              </a:spcBef>
              <a:buClrTx/>
              <a:buFontTx/>
              <a:buNone/>
            </a:pPr>
            <a:r>
              <a:rPr lang="en-US" sz="3200" b="1" dirty="0">
                <a:solidFill>
                  <a:schemeClr val="accent1"/>
                </a:solidFill>
                <a:latin typeface="Times New Roman" pitchFamily="18" charset="0"/>
              </a:rPr>
              <a:t>We will prove that the </a:t>
            </a:r>
          </a:p>
          <a:p>
            <a:pPr algn="ctr" eaLnBrk="0" hangingPunct="0">
              <a:spcBef>
                <a:spcPct val="0"/>
              </a:spcBef>
              <a:buClrTx/>
              <a:buFontTx/>
              <a:buNone/>
            </a:pPr>
            <a:r>
              <a:rPr lang="en-US" sz="3200" b="1" dirty="0">
                <a:solidFill>
                  <a:schemeClr val="accent1"/>
                </a:solidFill>
                <a:latin typeface="Times New Roman" pitchFamily="18" charset="0"/>
              </a:rPr>
              <a:t>ancestors of the modern Chinese </a:t>
            </a:r>
          </a:p>
          <a:p>
            <a:pPr algn="ctr" eaLnBrk="0" hangingPunct="0">
              <a:spcBef>
                <a:spcPct val="0"/>
              </a:spcBef>
              <a:buClrTx/>
              <a:buFontTx/>
              <a:buNone/>
            </a:pPr>
            <a:r>
              <a:rPr lang="en-US" sz="3200" b="1" dirty="0">
                <a:solidFill>
                  <a:schemeClr val="accent1"/>
                </a:solidFill>
                <a:latin typeface="Times New Roman" pitchFamily="18" charset="0"/>
              </a:rPr>
              <a:t>knew the same stories that are </a:t>
            </a:r>
          </a:p>
          <a:p>
            <a:pPr algn="ctr" eaLnBrk="0" hangingPunct="0">
              <a:spcBef>
                <a:spcPct val="0"/>
              </a:spcBef>
              <a:buClrTx/>
              <a:buFontTx/>
              <a:buNone/>
            </a:pPr>
            <a:r>
              <a:rPr lang="en-US" sz="3200" b="1" dirty="0">
                <a:solidFill>
                  <a:schemeClr val="accent1"/>
                </a:solidFill>
                <a:latin typeface="Times New Roman" pitchFamily="18" charset="0"/>
              </a:rPr>
              <a:t>in the first part of the Bible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7029"/>
                                        </p:tgtEl>
                                        <p:attrNameLst>
                                          <p:attrName>style.visibility</p:attrName>
                                        </p:attrNameLst>
                                      </p:cBhvr>
                                      <p:to>
                                        <p:strVal val="visible"/>
                                      </p:to>
                                    </p:set>
                                    <p:animEffect transition="in" filter="box(in)">
                                      <p:cBhvr>
                                        <p:cTn id="7" dur="500"/>
                                        <p:tgtEl>
                                          <p:spTgt spid="2570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7030"/>
                                        </p:tgtEl>
                                        <p:attrNameLst>
                                          <p:attrName>style.visibility</p:attrName>
                                        </p:attrNameLst>
                                      </p:cBhvr>
                                      <p:to>
                                        <p:strVal val="visible"/>
                                      </p:to>
                                    </p:set>
                                    <p:animEffect transition="in" filter="dissolve">
                                      <p:cBhvr>
                                        <p:cTn id="12" dur="500"/>
                                        <p:tgtEl>
                                          <p:spTgt spid="25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9" grpId="0" animBg="1" autoUpdateAnimBg="0"/>
      <p:bldP spid="25703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b="1" dirty="0">
                <a:latin typeface="Times New Roman" pitchFamily="18" charset="0"/>
              </a:rPr>
              <a:t>How the Nations and Our Languages Became Divided</a:t>
            </a:r>
          </a:p>
        </p:txBody>
      </p:sp>
      <p:sp>
        <p:nvSpPr>
          <p:cNvPr id="259075" name="Text Box 3"/>
          <p:cNvSpPr txBox="1">
            <a:spLocks noChangeArrowheads="1"/>
          </p:cNvSpPr>
          <p:nvPr/>
        </p:nvSpPr>
        <p:spPr bwMode="auto">
          <a:xfrm>
            <a:off x="990600" y="1828800"/>
            <a:ext cx="76200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b="1" dirty="0">
              <a:solidFill>
                <a:schemeClr val="tx1"/>
              </a:solidFill>
              <a:latin typeface="Impact" pitchFamily="34" charset="0"/>
            </a:endParaRPr>
          </a:p>
        </p:txBody>
      </p:sp>
      <p:sp>
        <p:nvSpPr>
          <p:cNvPr id="259076" name="Text Box 4"/>
          <p:cNvSpPr txBox="1">
            <a:spLocks noChangeArrowheads="1"/>
          </p:cNvSpPr>
          <p:nvPr/>
        </p:nvSpPr>
        <p:spPr bwMode="auto">
          <a:xfrm>
            <a:off x="990600" y="1828800"/>
            <a:ext cx="7543800" cy="374332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400" b="1" dirty="0">
                <a:solidFill>
                  <a:schemeClr val="tx1"/>
                </a:solidFill>
                <a:latin typeface="Times New Roman" pitchFamily="18" charset="0"/>
              </a:rPr>
              <a:t>Now the whole earth used the same language and the same words. And it came about as they journeyed east, that they found a plain in the land of Shinar (</a:t>
            </a:r>
            <a:r>
              <a:rPr lang="en-US" sz="2400" b="1" u="sng" dirty="0">
                <a:solidFill>
                  <a:schemeClr val="tx1"/>
                </a:solidFill>
                <a:latin typeface="Times New Roman" pitchFamily="18" charset="0"/>
              </a:rPr>
              <a:t>Babylon</a:t>
            </a:r>
            <a:r>
              <a:rPr lang="en-US" sz="2400" b="1" dirty="0">
                <a:solidFill>
                  <a:schemeClr val="tx1"/>
                </a:solidFill>
                <a:latin typeface="Times New Roman" pitchFamily="18" charset="0"/>
              </a:rPr>
              <a:t>) and settled there. And they said to one another, "Come, let us make bricks and burn them thoroughly." And they used brick for stone, and they used tar for mortar. And they said, "Come, let us build for ourselves a city, and a tower whose top will reach into heaven, and let us make for ourselves a name; lest we be scattered abroad over the face of the whole earth.“ (Continued)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b="1" dirty="0">
                <a:latin typeface="Times New Roman" pitchFamily="18" charset="0"/>
              </a:rPr>
              <a:t>How the Nations and Our Languages Became Divided</a:t>
            </a:r>
          </a:p>
        </p:txBody>
      </p:sp>
      <p:sp>
        <p:nvSpPr>
          <p:cNvPr id="261123" name="Text Box 3"/>
          <p:cNvSpPr txBox="1">
            <a:spLocks noChangeArrowheads="1"/>
          </p:cNvSpPr>
          <p:nvPr/>
        </p:nvSpPr>
        <p:spPr bwMode="auto">
          <a:xfrm>
            <a:off x="990600" y="1828800"/>
            <a:ext cx="76200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b="1" dirty="0">
              <a:solidFill>
                <a:schemeClr val="tx1"/>
              </a:solidFill>
              <a:latin typeface="Impact" pitchFamily="34" charset="0"/>
            </a:endParaRPr>
          </a:p>
        </p:txBody>
      </p:sp>
      <p:sp>
        <p:nvSpPr>
          <p:cNvPr id="261124" name="Text Box 4"/>
          <p:cNvSpPr txBox="1">
            <a:spLocks noChangeArrowheads="1"/>
          </p:cNvSpPr>
          <p:nvPr/>
        </p:nvSpPr>
        <p:spPr bwMode="auto">
          <a:xfrm>
            <a:off x="838200" y="1905000"/>
            <a:ext cx="7848600" cy="483870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400" b="1" dirty="0">
                <a:solidFill>
                  <a:schemeClr val="tx1"/>
                </a:solidFill>
                <a:latin typeface="Times New Roman" pitchFamily="18" charset="0"/>
              </a:rPr>
              <a:t>And the LORD came down to see the city and the tower which the sons of men had built. And the LORD said, "Behold, they are one people, and they all have the same language. And this is what they began to do, and now nothing which they purpose to do will be impossible for them. </a:t>
            </a:r>
            <a:r>
              <a:rPr lang="en-US" sz="2400" b="1" dirty="0">
                <a:solidFill>
                  <a:srgbClr val="0000FF"/>
                </a:solidFill>
                <a:latin typeface="Times New Roman" pitchFamily="18" charset="0"/>
              </a:rPr>
              <a:t>"</a:t>
            </a:r>
            <a:r>
              <a:rPr lang="en-US" sz="2400" b="1" u="sng" dirty="0">
                <a:solidFill>
                  <a:srgbClr val="0000FF"/>
                </a:solidFill>
                <a:latin typeface="Times New Roman" pitchFamily="18" charset="0"/>
              </a:rPr>
              <a:t>Come, let Us go down and there confuse their language, that they may not understand one another's speech</a:t>
            </a:r>
            <a:r>
              <a:rPr lang="en-US" sz="2400" b="1" dirty="0">
                <a:solidFill>
                  <a:srgbClr val="0000FF"/>
                </a:solidFill>
                <a:latin typeface="Times New Roman" pitchFamily="18" charset="0"/>
              </a:rPr>
              <a:t>."</a:t>
            </a:r>
            <a:r>
              <a:rPr lang="en-US" sz="2400" b="1" dirty="0">
                <a:solidFill>
                  <a:schemeClr val="hlink"/>
                </a:solidFill>
                <a:latin typeface="Times New Roman" pitchFamily="18" charset="0"/>
              </a:rPr>
              <a:t> </a:t>
            </a:r>
            <a:r>
              <a:rPr lang="en-US" sz="2400" b="1" dirty="0">
                <a:solidFill>
                  <a:schemeClr val="tx1"/>
                </a:solidFill>
                <a:latin typeface="Times New Roman" pitchFamily="18" charset="0"/>
              </a:rPr>
              <a:t>So</a:t>
            </a:r>
            <a:r>
              <a:rPr lang="en-US" sz="2400" b="1" dirty="0">
                <a:solidFill>
                  <a:schemeClr val="hlink"/>
                </a:solidFill>
                <a:latin typeface="Times New Roman" pitchFamily="18" charset="0"/>
              </a:rPr>
              <a:t> </a:t>
            </a:r>
            <a:r>
              <a:rPr lang="en-US" sz="2400" b="1" u="sng" dirty="0">
                <a:solidFill>
                  <a:srgbClr val="0000FF"/>
                </a:solidFill>
                <a:latin typeface="Times New Roman" pitchFamily="18" charset="0"/>
              </a:rPr>
              <a:t>the LORD scattered them abroad</a:t>
            </a:r>
            <a:r>
              <a:rPr lang="en-US" sz="2400" b="1" dirty="0">
                <a:solidFill>
                  <a:schemeClr val="tx1"/>
                </a:solidFill>
                <a:latin typeface="Times New Roman" pitchFamily="18" charset="0"/>
              </a:rPr>
              <a:t> from there over the face of the whole earth; and they stopped building the city. Therefore its name was called Babel, because there the LORD confused the language of the whole earth; and from there the LORD scattered them abroad over the face of the whole earth. (Genesis 11:1-9 NASB)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152400"/>
            <a:ext cx="5562600" cy="1600200"/>
          </a:xfrm>
          <a:noFill/>
          <a:ln/>
        </p:spPr>
        <p:txBody>
          <a:bodyPr lIns="92075" tIns="46038" rIns="92075" bIns="46038"/>
          <a:lstStyle/>
          <a:p>
            <a:r>
              <a:rPr lang="en-US" sz="4000" b="1" dirty="0"/>
              <a:t>Notice the main points of this story in the Bible</a:t>
            </a:r>
          </a:p>
        </p:txBody>
      </p:sp>
      <p:sp>
        <p:nvSpPr>
          <p:cNvPr id="262147" name="Rectangle 3"/>
          <p:cNvSpPr>
            <a:spLocks noGrp="1" noChangeArrowheads="1"/>
          </p:cNvSpPr>
          <p:nvPr>
            <p:ph type="body" idx="1"/>
          </p:nvPr>
        </p:nvSpPr>
        <p:spPr>
          <a:xfrm>
            <a:off x="457200" y="2133600"/>
            <a:ext cx="5324475" cy="4441825"/>
          </a:xfrm>
          <a:noFill/>
          <a:ln/>
        </p:spPr>
        <p:txBody>
          <a:bodyPr lIns="92075" tIns="46038" rIns="92075" bIns="46038"/>
          <a:lstStyle/>
          <a:p>
            <a:pPr>
              <a:buClr>
                <a:schemeClr val="tx1"/>
              </a:buClr>
              <a:buFont typeface="Wingdings" pitchFamily="2" charset="2"/>
              <a:buChar char="q"/>
            </a:pPr>
            <a:r>
              <a:rPr lang="en-US" sz="2800" b="1" dirty="0"/>
              <a:t>Took place 5000 years ago</a:t>
            </a:r>
          </a:p>
          <a:p>
            <a:pPr>
              <a:buClr>
                <a:schemeClr val="tx1"/>
              </a:buClr>
              <a:buFont typeface="Wingdings" pitchFamily="2" charset="2"/>
              <a:buChar char="q"/>
            </a:pPr>
            <a:r>
              <a:rPr lang="en-US" sz="2800" b="1" dirty="0"/>
              <a:t>World’s oldest written language (Chinese) is more that 4500 years old </a:t>
            </a:r>
          </a:p>
          <a:p>
            <a:pPr>
              <a:buClr>
                <a:schemeClr val="tx1"/>
              </a:buClr>
              <a:buFont typeface="Wingdings" pitchFamily="2" charset="2"/>
              <a:buChar char="q"/>
            </a:pPr>
            <a:r>
              <a:rPr lang="en-US" sz="2800" b="1" dirty="0"/>
              <a:t>Languages were divided</a:t>
            </a:r>
          </a:p>
          <a:p>
            <a:pPr>
              <a:buClr>
                <a:schemeClr val="tx1"/>
              </a:buClr>
              <a:buFont typeface="Wingdings" pitchFamily="2" charset="2"/>
              <a:buChar char="q"/>
            </a:pPr>
            <a:r>
              <a:rPr lang="en-US" sz="2800" b="1" dirty="0"/>
              <a:t>People were scattered</a:t>
            </a:r>
          </a:p>
        </p:txBody>
      </p:sp>
      <p:graphicFrame>
        <p:nvGraphicFramePr>
          <p:cNvPr id="262148" name="Object 4"/>
          <p:cNvGraphicFramePr>
            <a:graphicFrameLocks/>
          </p:cNvGraphicFramePr>
          <p:nvPr/>
        </p:nvGraphicFramePr>
        <p:xfrm>
          <a:off x="6043613" y="0"/>
          <a:ext cx="3098800" cy="6856413"/>
        </p:xfrm>
        <a:graphic>
          <a:graphicData uri="http://schemas.openxmlformats.org/presentationml/2006/ole">
            <mc:AlternateContent xmlns:mc="http://schemas.openxmlformats.org/markup-compatibility/2006">
              <mc:Choice xmlns:v="urn:schemas-microsoft-com:vml" Requires="v">
                <p:oleObj name="PaperPort Document" r:id="rId3" imgW="3108960" imgH="5888736" progId="">
                  <p:embed/>
                </p:oleObj>
              </mc:Choice>
              <mc:Fallback>
                <p:oleObj name="PaperPort Document" r:id="rId3" imgW="3108960" imgH="5888736" progId="">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613" y="0"/>
                        <a:ext cx="30988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barn(inHorizontal)">
                                      <p:cBhvr>
                                        <p:cTn id="7" dur="500"/>
                                        <p:tgtEl>
                                          <p:spTgt spid="262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2147">
                                            <p:txEl>
                                              <p:pRg st="0" end="0"/>
                                            </p:txEl>
                                          </p:spTgt>
                                        </p:tgtEl>
                                        <p:attrNameLst>
                                          <p:attrName>style.visibility</p:attrName>
                                        </p:attrNameLst>
                                      </p:cBhvr>
                                      <p:to>
                                        <p:strVal val="visible"/>
                                      </p:to>
                                    </p:set>
                                    <p:animEffect transition="in" filter="blinds(horizontal)">
                                      <p:cBhvr>
                                        <p:cTn id="12" dur="500"/>
                                        <p:tgtEl>
                                          <p:spTgt spid="262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2147">
                                            <p:txEl>
                                              <p:pRg st="1" end="1"/>
                                            </p:txEl>
                                          </p:spTgt>
                                        </p:tgtEl>
                                        <p:attrNameLst>
                                          <p:attrName>style.visibility</p:attrName>
                                        </p:attrNameLst>
                                      </p:cBhvr>
                                      <p:to>
                                        <p:strVal val="visible"/>
                                      </p:to>
                                    </p:set>
                                    <p:animEffect transition="in" filter="blinds(horizontal)">
                                      <p:cBhvr>
                                        <p:cTn id="17" dur="500"/>
                                        <p:tgtEl>
                                          <p:spTgt spid="262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2147">
                                            <p:txEl>
                                              <p:pRg st="2" end="2"/>
                                            </p:txEl>
                                          </p:spTgt>
                                        </p:tgtEl>
                                        <p:attrNameLst>
                                          <p:attrName>style.visibility</p:attrName>
                                        </p:attrNameLst>
                                      </p:cBhvr>
                                      <p:to>
                                        <p:strVal val="visible"/>
                                      </p:to>
                                    </p:set>
                                    <p:animEffect transition="in" filter="blinds(horizontal)">
                                      <p:cBhvr>
                                        <p:cTn id="22" dur="500"/>
                                        <p:tgtEl>
                                          <p:spTgt spid="262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2147">
                                            <p:txEl>
                                              <p:pRg st="3" end="3"/>
                                            </p:txEl>
                                          </p:spTgt>
                                        </p:tgtEl>
                                        <p:attrNameLst>
                                          <p:attrName>style.visibility</p:attrName>
                                        </p:attrNameLst>
                                      </p:cBhvr>
                                      <p:to>
                                        <p:strVal val="visible"/>
                                      </p:to>
                                    </p:set>
                                    <p:animEffect transition="in" filter="blinds(horizontal)">
                                      <p:cBhvr>
                                        <p:cTn id="27" dur="500"/>
                                        <p:tgtEl>
                                          <p:spTgt spid="262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autoUpdateAnimBg="0"/>
      <p:bldP spid="2621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3170" name="Object 2"/>
          <p:cNvGraphicFramePr>
            <a:graphicFrameLocks/>
          </p:cNvGraphicFramePr>
          <p:nvPr/>
        </p:nvGraphicFramePr>
        <p:xfrm>
          <a:off x="4038600" y="0"/>
          <a:ext cx="5103813" cy="6856413"/>
        </p:xfrm>
        <a:graphic>
          <a:graphicData uri="http://schemas.openxmlformats.org/presentationml/2006/ole">
            <mc:AlternateContent xmlns:mc="http://schemas.openxmlformats.org/markup-compatibility/2006">
              <mc:Choice xmlns:v="urn:schemas-microsoft-com:vml" Requires="v">
                <p:oleObj name="PaperPort Document" r:id="rId3" imgW="4828032" imgH="6303264" progId="">
                  <p:embed/>
                </p:oleObj>
              </mc:Choice>
              <mc:Fallback>
                <p:oleObj name="PaperPort Document" r:id="rId3" imgW="4828032" imgH="6303264" progId="">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0"/>
                        <a:ext cx="51038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3171" name="Rectangle 3"/>
          <p:cNvSpPr>
            <a:spLocks noGrp="1" noChangeArrowheads="1"/>
          </p:cNvSpPr>
          <p:nvPr>
            <p:ph type="ctrTitle"/>
          </p:nvPr>
        </p:nvSpPr>
        <p:spPr>
          <a:xfrm>
            <a:off x="0" y="1600200"/>
            <a:ext cx="4343400" cy="2438400"/>
          </a:xfrm>
          <a:noFill/>
          <a:ln/>
        </p:spPr>
        <p:txBody>
          <a:bodyPr lIns="92075" tIns="46038" rIns="92075" bIns="46038"/>
          <a:lstStyle/>
          <a:p>
            <a:r>
              <a:rPr lang="en-US" sz="3600" b="1" dirty="0"/>
              <a:t> Location of the Tower of Babel</a:t>
            </a:r>
            <a:br>
              <a:rPr lang="en-US" sz="3600" b="1" dirty="0"/>
            </a:br>
            <a:r>
              <a:rPr lang="en-US" sz="3600" b="1" dirty="0"/>
              <a:t>2500-3000 B.C.</a:t>
            </a:r>
            <a:br>
              <a:rPr lang="en-US" sz="3600" b="1" dirty="0"/>
            </a:br>
            <a:r>
              <a:rPr lang="en-US" sz="3600" b="1" dirty="0">
                <a:solidFill>
                  <a:srgbClr val="0000FF"/>
                </a:solidFill>
              </a:rPr>
              <a:t>Today it is Iraq</a:t>
            </a:r>
          </a:p>
        </p:txBody>
      </p:sp>
      <p:sp>
        <p:nvSpPr>
          <p:cNvPr id="263172" name="Line 4"/>
          <p:cNvSpPr>
            <a:spLocks noChangeShapeType="1"/>
          </p:cNvSpPr>
          <p:nvPr/>
        </p:nvSpPr>
        <p:spPr bwMode="auto">
          <a:xfrm>
            <a:off x="6477000" y="1524000"/>
            <a:ext cx="1447800" cy="16002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
        <p:nvSpPr>
          <p:cNvPr id="263173" name="Line 5"/>
          <p:cNvSpPr>
            <a:spLocks noChangeShapeType="1"/>
          </p:cNvSpPr>
          <p:nvPr/>
        </p:nvSpPr>
        <p:spPr bwMode="auto">
          <a:xfrm flipV="1">
            <a:off x="6477000" y="1143000"/>
            <a:ext cx="533400" cy="3810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
        <p:nvSpPr>
          <p:cNvPr id="263174" name="Line 6"/>
          <p:cNvSpPr>
            <a:spLocks noChangeShapeType="1"/>
          </p:cNvSpPr>
          <p:nvPr/>
        </p:nvSpPr>
        <p:spPr bwMode="auto">
          <a:xfrm flipV="1">
            <a:off x="7924800" y="2667000"/>
            <a:ext cx="457200" cy="4572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
        <p:nvSpPr>
          <p:cNvPr id="263175" name="Line 7"/>
          <p:cNvSpPr>
            <a:spLocks noChangeShapeType="1"/>
          </p:cNvSpPr>
          <p:nvPr/>
        </p:nvSpPr>
        <p:spPr bwMode="auto">
          <a:xfrm>
            <a:off x="7010400" y="1143000"/>
            <a:ext cx="1371600" cy="15240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aphicFrame>
        <p:nvGraphicFramePr>
          <p:cNvPr id="264194" name="Object 2"/>
          <p:cNvGraphicFramePr>
            <a:graphicFrameLocks/>
          </p:cNvGraphicFramePr>
          <p:nvPr/>
        </p:nvGraphicFramePr>
        <p:xfrm>
          <a:off x="4040188" y="0"/>
          <a:ext cx="5103812" cy="6856413"/>
        </p:xfrm>
        <a:graphic>
          <a:graphicData uri="http://schemas.openxmlformats.org/presentationml/2006/ole">
            <mc:AlternateContent xmlns:mc="http://schemas.openxmlformats.org/markup-compatibility/2006">
              <mc:Choice xmlns:v="urn:schemas-microsoft-com:vml" Requires="v">
                <p:oleObj name="PaperPort Document" r:id="rId3" imgW="4828032" imgH="6303264" progId="">
                  <p:embed/>
                </p:oleObj>
              </mc:Choice>
              <mc:Fallback>
                <p:oleObj name="PaperPort Document" r:id="rId3" imgW="4828032" imgH="6303264" progId="">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188" y="0"/>
                        <a:ext cx="5103812" cy="685641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4195" name="Rectangle 3"/>
          <p:cNvSpPr>
            <a:spLocks noGrp="1" noChangeArrowheads="1"/>
          </p:cNvSpPr>
          <p:nvPr>
            <p:ph type="ctrTitle"/>
          </p:nvPr>
        </p:nvSpPr>
        <p:spPr>
          <a:xfrm>
            <a:off x="0" y="1600200"/>
            <a:ext cx="4038600" cy="2438400"/>
          </a:xfrm>
          <a:noFill/>
          <a:ln/>
        </p:spPr>
        <p:txBody>
          <a:bodyPr lIns="92075" tIns="46038" rIns="92075" bIns="46038"/>
          <a:lstStyle/>
          <a:p>
            <a:r>
              <a:rPr lang="en-US" sz="3600" b="1" dirty="0"/>
              <a:t> If the Bible is true, all nations migrated or moved from Babel</a:t>
            </a:r>
            <a:endParaRPr lang="en-US" sz="3600" b="1" dirty="0">
              <a:solidFill>
                <a:srgbClr val="CC3300"/>
              </a:solidFill>
            </a:endParaRPr>
          </a:p>
        </p:txBody>
      </p:sp>
      <p:sp>
        <p:nvSpPr>
          <p:cNvPr id="264196" name="Line 4"/>
          <p:cNvSpPr>
            <a:spLocks noChangeShapeType="1"/>
          </p:cNvSpPr>
          <p:nvPr/>
        </p:nvSpPr>
        <p:spPr bwMode="auto">
          <a:xfrm>
            <a:off x="6477000" y="1524000"/>
            <a:ext cx="1447800" cy="16002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
        <p:nvSpPr>
          <p:cNvPr id="264197" name="Line 5"/>
          <p:cNvSpPr>
            <a:spLocks noChangeShapeType="1"/>
          </p:cNvSpPr>
          <p:nvPr/>
        </p:nvSpPr>
        <p:spPr bwMode="auto">
          <a:xfrm flipV="1">
            <a:off x="6477000" y="1143000"/>
            <a:ext cx="533400" cy="3810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
        <p:nvSpPr>
          <p:cNvPr id="264198" name="Line 6"/>
          <p:cNvSpPr>
            <a:spLocks noChangeShapeType="1"/>
          </p:cNvSpPr>
          <p:nvPr/>
        </p:nvSpPr>
        <p:spPr bwMode="auto">
          <a:xfrm flipV="1">
            <a:off x="7924800" y="2667000"/>
            <a:ext cx="457200" cy="4572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
        <p:nvSpPr>
          <p:cNvPr id="264199" name="Line 7"/>
          <p:cNvSpPr>
            <a:spLocks noChangeShapeType="1"/>
          </p:cNvSpPr>
          <p:nvPr/>
        </p:nvSpPr>
        <p:spPr bwMode="auto">
          <a:xfrm>
            <a:off x="7010400" y="1143000"/>
            <a:ext cx="1371600" cy="1524000"/>
          </a:xfrm>
          <a:prstGeom prst="line">
            <a:avLst/>
          </a:prstGeom>
          <a:noFill/>
          <a:ln w="76200">
            <a:solidFill>
              <a:srgbClr val="FF0000"/>
            </a:solidFill>
            <a:round/>
            <a:headEnd type="none" w="sm" len="sm"/>
            <a:tailEnd type="none" w="sm" len="sm"/>
          </a:ln>
          <a:effectLst/>
        </p:spPr>
        <p:txBody>
          <a:bodyPr wrap="none" anchor="ctr"/>
          <a:lstStyle/>
          <a:p>
            <a:endParaRPr lang="en-US" dirty="0"/>
          </a:p>
        </p:txBody>
      </p:sp>
      <p:sp>
        <p:nvSpPr>
          <p:cNvPr id="264200" name="Freeform 8"/>
          <p:cNvSpPr>
            <a:spLocks/>
          </p:cNvSpPr>
          <p:nvPr/>
        </p:nvSpPr>
        <p:spPr bwMode="auto">
          <a:xfrm>
            <a:off x="7620000" y="1079500"/>
            <a:ext cx="1295400" cy="673100"/>
          </a:xfrm>
          <a:custGeom>
            <a:avLst/>
            <a:gdLst/>
            <a:ahLst/>
            <a:cxnLst>
              <a:cxn ang="0">
                <a:pos x="0" y="376"/>
              </a:cxn>
              <a:cxn ang="0">
                <a:pos x="384" y="40"/>
              </a:cxn>
              <a:cxn ang="0">
                <a:pos x="768" y="136"/>
              </a:cxn>
            </a:cxnLst>
            <a:rect l="0" t="0" r="r" b="b"/>
            <a:pathLst>
              <a:path w="768" h="376">
                <a:moveTo>
                  <a:pt x="0" y="376"/>
                </a:moveTo>
                <a:cubicBezTo>
                  <a:pt x="128" y="228"/>
                  <a:pt x="256" y="80"/>
                  <a:pt x="384" y="40"/>
                </a:cubicBezTo>
                <a:cubicBezTo>
                  <a:pt x="512" y="0"/>
                  <a:pt x="704" y="120"/>
                  <a:pt x="768" y="136"/>
                </a:cubicBezTo>
              </a:path>
            </a:pathLst>
          </a:custGeom>
          <a:noFill/>
          <a:ln w="79375" cap="flat" cmpd="sng">
            <a:solidFill>
              <a:srgbClr val="0000FF"/>
            </a:solidFill>
            <a:prstDash val="solid"/>
            <a:round/>
            <a:headEnd type="none" w="med" len="med"/>
            <a:tailEnd type="arrow" w="med" len="med"/>
          </a:ln>
          <a:effectLst/>
        </p:spPr>
        <p:txBody>
          <a:bodyPr lIns="92075" tIns="46038" rIns="92075" bIns="46038" anchor="ctr"/>
          <a:lstStyle/>
          <a:p>
            <a:endParaRPr lang="en-US" dirty="0"/>
          </a:p>
        </p:txBody>
      </p:sp>
      <p:cxnSp>
        <p:nvCxnSpPr>
          <p:cNvPr id="264201" name="AutoShape 9"/>
          <p:cNvCxnSpPr>
            <a:cxnSpLocks noChangeShapeType="1"/>
            <a:stCxn id="264197" idx="1"/>
            <a:endCxn id="0" idx="0"/>
          </p:cNvCxnSpPr>
          <p:nvPr/>
        </p:nvCxnSpPr>
        <p:spPr bwMode="auto">
          <a:xfrm rot="5400000" flipH="1">
            <a:off x="6234906" y="329407"/>
            <a:ext cx="1133475" cy="417512"/>
          </a:xfrm>
          <a:prstGeom prst="curvedConnector3">
            <a:avLst>
              <a:gd name="adj1" fmla="val 117648"/>
            </a:avLst>
          </a:prstGeom>
          <a:noFill/>
          <a:ln w="9525">
            <a:noFill/>
            <a:round/>
            <a:headEnd/>
            <a:tailEnd/>
          </a:ln>
          <a:effectLst/>
        </p:spPr>
      </p:cxnSp>
      <p:cxnSp>
        <p:nvCxnSpPr>
          <p:cNvPr id="264202" name="AutoShape 10"/>
          <p:cNvCxnSpPr>
            <a:cxnSpLocks noChangeShapeType="1"/>
            <a:stCxn id="0" idx="0"/>
            <a:endCxn id="0" idx="0"/>
          </p:cNvCxnSpPr>
          <p:nvPr/>
        </p:nvCxnSpPr>
        <p:spPr bwMode="auto">
          <a:xfrm rot="5400000" flipV="1">
            <a:off x="6592888" y="-28575"/>
            <a:ext cx="1587" cy="1587"/>
          </a:xfrm>
          <a:prstGeom prst="curvedConnector3">
            <a:avLst>
              <a:gd name="adj1" fmla="val -12600000"/>
            </a:avLst>
          </a:prstGeom>
          <a:noFill/>
          <a:ln w="9525">
            <a:noFill/>
            <a:round/>
            <a:headEnd/>
            <a:tailEnd/>
          </a:ln>
          <a:effectLst/>
        </p:spPr>
      </p:cxnSp>
      <p:sp>
        <p:nvSpPr>
          <p:cNvPr id="264203" name="Freeform 11"/>
          <p:cNvSpPr>
            <a:spLocks/>
          </p:cNvSpPr>
          <p:nvPr/>
        </p:nvSpPr>
        <p:spPr bwMode="auto">
          <a:xfrm>
            <a:off x="5410200" y="152400"/>
            <a:ext cx="1447800" cy="1143000"/>
          </a:xfrm>
          <a:custGeom>
            <a:avLst/>
            <a:gdLst/>
            <a:ahLst/>
            <a:cxnLst>
              <a:cxn ang="0">
                <a:pos x="672" y="576"/>
              </a:cxn>
              <a:cxn ang="0">
                <a:pos x="624" y="144"/>
              </a:cxn>
              <a:cxn ang="0">
                <a:pos x="0" y="0"/>
              </a:cxn>
            </a:cxnLst>
            <a:rect l="0" t="0" r="r" b="b"/>
            <a:pathLst>
              <a:path w="736" h="576">
                <a:moveTo>
                  <a:pt x="672" y="576"/>
                </a:moveTo>
                <a:cubicBezTo>
                  <a:pt x="704" y="408"/>
                  <a:pt x="736" y="240"/>
                  <a:pt x="624" y="144"/>
                </a:cubicBezTo>
                <a:cubicBezTo>
                  <a:pt x="512" y="48"/>
                  <a:pt x="104" y="24"/>
                  <a:pt x="0" y="0"/>
                </a:cubicBezTo>
              </a:path>
            </a:pathLst>
          </a:custGeom>
          <a:noFill/>
          <a:ln w="57150" cap="flat" cmpd="sng">
            <a:solidFill>
              <a:srgbClr val="0000FF"/>
            </a:solidFill>
            <a:prstDash val="solid"/>
            <a:round/>
            <a:headEnd type="none" w="med" len="med"/>
            <a:tailEnd type="triangle" w="med" len="med"/>
          </a:ln>
          <a:effectLst/>
        </p:spPr>
        <p:txBody>
          <a:bodyPr lIns="92075" tIns="46038" rIns="92075" bIns="46038" anchor="ctr"/>
          <a:lstStyle/>
          <a:p>
            <a:endParaRPr lang="en-US" dirty="0"/>
          </a:p>
        </p:txBody>
      </p:sp>
      <p:sp>
        <p:nvSpPr>
          <p:cNvPr id="264204" name="Freeform 12"/>
          <p:cNvSpPr>
            <a:spLocks/>
          </p:cNvSpPr>
          <p:nvPr/>
        </p:nvSpPr>
        <p:spPr bwMode="auto">
          <a:xfrm>
            <a:off x="5715000" y="1981200"/>
            <a:ext cx="1447800" cy="304800"/>
          </a:xfrm>
          <a:custGeom>
            <a:avLst/>
            <a:gdLst/>
            <a:ahLst/>
            <a:cxnLst>
              <a:cxn ang="0">
                <a:pos x="896" y="296"/>
              </a:cxn>
              <a:cxn ang="0">
                <a:pos x="560" y="8"/>
              </a:cxn>
              <a:cxn ang="0">
                <a:pos x="80" y="248"/>
              </a:cxn>
              <a:cxn ang="0">
                <a:pos x="80" y="296"/>
              </a:cxn>
            </a:cxnLst>
            <a:rect l="0" t="0" r="r" b="b"/>
            <a:pathLst>
              <a:path w="896" h="296">
                <a:moveTo>
                  <a:pt x="896" y="296"/>
                </a:moveTo>
                <a:cubicBezTo>
                  <a:pt x="796" y="156"/>
                  <a:pt x="696" y="16"/>
                  <a:pt x="560" y="8"/>
                </a:cubicBezTo>
                <a:cubicBezTo>
                  <a:pt x="424" y="0"/>
                  <a:pt x="160" y="200"/>
                  <a:pt x="80" y="248"/>
                </a:cubicBezTo>
                <a:cubicBezTo>
                  <a:pt x="0" y="296"/>
                  <a:pt x="40" y="296"/>
                  <a:pt x="80" y="296"/>
                </a:cubicBezTo>
              </a:path>
            </a:pathLst>
          </a:custGeom>
          <a:noFill/>
          <a:ln w="57150" cap="flat" cmpd="sng">
            <a:solidFill>
              <a:srgbClr val="0000FF"/>
            </a:solidFill>
            <a:prstDash val="solid"/>
            <a:round/>
            <a:headEnd type="none" w="med" len="med"/>
            <a:tailEnd type="triangle" w="med" len="med"/>
          </a:ln>
          <a:effectLst/>
        </p:spPr>
        <p:txBody>
          <a:bodyPr lIns="92075" tIns="46038" rIns="92075" bIns="46038" anchor="ctr"/>
          <a:lstStyle/>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4195"/>
                                        </p:tgtEl>
                                        <p:attrNameLst>
                                          <p:attrName>style.visibility</p:attrName>
                                        </p:attrNameLst>
                                      </p:cBhvr>
                                      <p:to>
                                        <p:strVal val="visible"/>
                                      </p:to>
                                    </p:set>
                                    <p:animEffect transition="in" filter="blinds(horizontal)">
                                      <p:cBhvr>
                                        <p:cTn id="7" dur="500"/>
                                        <p:tgtEl>
                                          <p:spTgt spid="264195"/>
                                        </p:tgtEl>
                                      </p:cBhvr>
                                    </p:animEffect>
                                  </p:childTnLst>
                                </p:cTn>
                              </p:par>
                            </p:childTnLst>
                          </p:cTn>
                        </p:par>
                        <p:par>
                          <p:cTn id="8" fill="hold">
                            <p:stCondLst>
                              <p:cond delay="500"/>
                            </p:stCondLst>
                            <p:childTnLst>
                              <p:par>
                                <p:cTn id="9" presetID="17" presetClass="entr" presetSubtype="10" fill="hold" grpId="0" nodeType="afterEffect">
                                  <p:stCondLst>
                                    <p:cond delay="1000"/>
                                  </p:stCondLst>
                                  <p:childTnLst>
                                    <p:set>
                                      <p:cBhvr>
                                        <p:cTn id="10" dur="1" fill="hold">
                                          <p:stCondLst>
                                            <p:cond delay="0"/>
                                          </p:stCondLst>
                                        </p:cTn>
                                        <p:tgtEl>
                                          <p:spTgt spid="264200"/>
                                        </p:tgtEl>
                                        <p:attrNameLst>
                                          <p:attrName>style.visibility</p:attrName>
                                        </p:attrNameLst>
                                      </p:cBhvr>
                                      <p:to>
                                        <p:strVal val="visible"/>
                                      </p:to>
                                    </p:set>
                                    <p:anim calcmode="lin" valueType="num">
                                      <p:cBhvr>
                                        <p:cTn id="11" dur="500" fill="hold"/>
                                        <p:tgtEl>
                                          <p:spTgt spid="264200"/>
                                        </p:tgtEl>
                                        <p:attrNameLst>
                                          <p:attrName>ppt_w</p:attrName>
                                        </p:attrNameLst>
                                      </p:cBhvr>
                                      <p:tavLst>
                                        <p:tav tm="0">
                                          <p:val>
                                            <p:fltVal val="0"/>
                                          </p:val>
                                        </p:tav>
                                        <p:tav tm="100000">
                                          <p:val>
                                            <p:strVal val="#ppt_w"/>
                                          </p:val>
                                        </p:tav>
                                      </p:tavLst>
                                    </p:anim>
                                    <p:anim calcmode="lin" valueType="num">
                                      <p:cBhvr>
                                        <p:cTn id="12" dur="500" fill="hold"/>
                                        <p:tgtEl>
                                          <p:spTgt spid="264200"/>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7" presetClass="entr" presetSubtype="10" fill="hold" grpId="0" nodeType="afterEffect">
                                  <p:stCondLst>
                                    <p:cond delay="1000"/>
                                  </p:stCondLst>
                                  <p:childTnLst>
                                    <p:set>
                                      <p:cBhvr>
                                        <p:cTn id="15" dur="1" fill="hold">
                                          <p:stCondLst>
                                            <p:cond delay="0"/>
                                          </p:stCondLst>
                                        </p:cTn>
                                        <p:tgtEl>
                                          <p:spTgt spid="264203"/>
                                        </p:tgtEl>
                                        <p:attrNameLst>
                                          <p:attrName>style.visibility</p:attrName>
                                        </p:attrNameLst>
                                      </p:cBhvr>
                                      <p:to>
                                        <p:strVal val="visible"/>
                                      </p:to>
                                    </p:set>
                                    <p:anim calcmode="lin" valueType="num">
                                      <p:cBhvr>
                                        <p:cTn id="16" dur="500" fill="hold"/>
                                        <p:tgtEl>
                                          <p:spTgt spid="264203"/>
                                        </p:tgtEl>
                                        <p:attrNameLst>
                                          <p:attrName>ppt_w</p:attrName>
                                        </p:attrNameLst>
                                      </p:cBhvr>
                                      <p:tavLst>
                                        <p:tav tm="0">
                                          <p:val>
                                            <p:fltVal val="0"/>
                                          </p:val>
                                        </p:tav>
                                        <p:tav tm="100000">
                                          <p:val>
                                            <p:strVal val="#ppt_w"/>
                                          </p:val>
                                        </p:tav>
                                      </p:tavLst>
                                    </p:anim>
                                    <p:anim calcmode="lin" valueType="num">
                                      <p:cBhvr>
                                        <p:cTn id="17" dur="500" fill="hold"/>
                                        <p:tgtEl>
                                          <p:spTgt spid="264203"/>
                                        </p:tgtEl>
                                        <p:attrNameLst>
                                          <p:attrName>ppt_h</p:attrName>
                                        </p:attrNameLst>
                                      </p:cBhvr>
                                      <p:tavLst>
                                        <p:tav tm="0">
                                          <p:val>
                                            <p:strVal val="#ppt_h"/>
                                          </p:val>
                                        </p:tav>
                                        <p:tav tm="100000">
                                          <p:val>
                                            <p:strVal val="#ppt_h"/>
                                          </p:val>
                                        </p:tav>
                                      </p:tavLst>
                                    </p:anim>
                                  </p:childTnLst>
                                </p:cTn>
                              </p:par>
                            </p:childTnLst>
                          </p:cTn>
                        </p:par>
                        <p:par>
                          <p:cTn id="18" fill="hold">
                            <p:stCondLst>
                              <p:cond delay="3500"/>
                            </p:stCondLst>
                            <p:childTnLst>
                              <p:par>
                                <p:cTn id="19" presetID="17" presetClass="entr" presetSubtype="10" fill="hold" grpId="0" nodeType="afterEffect">
                                  <p:stCondLst>
                                    <p:cond delay="1000"/>
                                  </p:stCondLst>
                                  <p:childTnLst>
                                    <p:set>
                                      <p:cBhvr>
                                        <p:cTn id="20" dur="1" fill="hold">
                                          <p:stCondLst>
                                            <p:cond delay="0"/>
                                          </p:stCondLst>
                                        </p:cTn>
                                        <p:tgtEl>
                                          <p:spTgt spid="264204"/>
                                        </p:tgtEl>
                                        <p:attrNameLst>
                                          <p:attrName>style.visibility</p:attrName>
                                        </p:attrNameLst>
                                      </p:cBhvr>
                                      <p:to>
                                        <p:strVal val="visible"/>
                                      </p:to>
                                    </p:set>
                                    <p:anim calcmode="lin" valueType="num">
                                      <p:cBhvr>
                                        <p:cTn id="21" dur="500" fill="hold"/>
                                        <p:tgtEl>
                                          <p:spTgt spid="264204"/>
                                        </p:tgtEl>
                                        <p:attrNameLst>
                                          <p:attrName>ppt_w</p:attrName>
                                        </p:attrNameLst>
                                      </p:cBhvr>
                                      <p:tavLst>
                                        <p:tav tm="0">
                                          <p:val>
                                            <p:fltVal val="0"/>
                                          </p:val>
                                        </p:tav>
                                        <p:tav tm="100000">
                                          <p:val>
                                            <p:strVal val="#ppt_w"/>
                                          </p:val>
                                        </p:tav>
                                      </p:tavLst>
                                    </p:anim>
                                    <p:anim calcmode="lin" valueType="num">
                                      <p:cBhvr>
                                        <p:cTn id="22" dur="500" fill="hold"/>
                                        <p:tgtEl>
                                          <p:spTgt spid="2642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autoUpdateAnimBg="0"/>
      <p:bldP spid="264200" grpId="0" animBg="1"/>
      <p:bldP spid="264203" grpId="0" animBg="1"/>
      <p:bldP spid="26420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0" name="Picture 4"/>
          <p:cNvPicPr>
            <a:picLocks noChangeAspect="1" noChangeArrowheads="1"/>
          </p:cNvPicPr>
          <p:nvPr/>
        </p:nvPicPr>
        <p:blipFill>
          <a:blip r:embed="rId3" cstate="print"/>
          <a:srcRect/>
          <a:stretch>
            <a:fillRect/>
          </a:stretch>
        </p:blipFill>
        <p:spPr bwMode="auto">
          <a:xfrm>
            <a:off x="3001963" y="6350"/>
            <a:ext cx="6142037" cy="6851650"/>
          </a:xfrm>
          <a:prstGeom prst="rect">
            <a:avLst/>
          </a:prstGeom>
          <a:noFill/>
          <a:ln w="9525" algn="ctr">
            <a:noFill/>
            <a:miter lim="800000"/>
            <a:headEnd/>
            <a:tailEnd/>
          </a:ln>
          <a:effectLst/>
        </p:spPr>
      </p:pic>
      <p:sp>
        <p:nvSpPr>
          <p:cNvPr id="342021" name="Rectangle 5"/>
          <p:cNvSpPr>
            <a:spLocks noChangeArrowheads="1"/>
          </p:cNvSpPr>
          <p:nvPr/>
        </p:nvSpPr>
        <p:spPr bwMode="auto">
          <a:xfrm>
            <a:off x="0" y="0"/>
            <a:ext cx="3048000" cy="6858000"/>
          </a:xfrm>
          <a:prstGeom prst="rect">
            <a:avLst/>
          </a:prstGeom>
          <a:solidFill>
            <a:schemeClr val="bg1"/>
          </a:solidFill>
          <a:ln w="9525">
            <a:noFill/>
            <a:miter lim="800000"/>
            <a:headEnd/>
            <a:tailEnd/>
          </a:ln>
          <a:effectLst/>
        </p:spPr>
        <p:txBody>
          <a:bodyPr lIns="92075" tIns="46038" rIns="92075" bIns="46038" anchor="ctr"/>
          <a:lstStyle/>
          <a:p>
            <a:pPr algn="ctr">
              <a:spcBef>
                <a:spcPct val="0"/>
              </a:spcBef>
              <a:buClrTx/>
              <a:buFontTx/>
              <a:buNone/>
            </a:pPr>
            <a:r>
              <a:rPr lang="en-US" sz="3600" b="1" dirty="0">
                <a:solidFill>
                  <a:schemeClr val="tx1"/>
                </a:solidFill>
              </a:rPr>
              <a:t>The Chinese would have migrated or </a:t>
            </a:r>
            <a:r>
              <a:rPr lang="en-US" sz="3600" b="1" u="sng" dirty="0">
                <a:solidFill>
                  <a:schemeClr val="tx1"/>
                </a:solidFill>
              </a:rPr>
              <a:t>walked</a:t>
            </a:r>
            <a:r>
              <a:rPr lang="en-US" sz="3600" b="1" dirty="0">
                <a:solidFill>
                  <a:schemeClr val="tx1"/>
                </a:solidFill>
              </a:rPr>
              <a:t> from the </a:t>
            </a:r>
            <a:r>
              <a:rPr lang="en-US" sz="3600" b="1" u="sng" dirty="0">
                <a:solidFill>
                  <a:schemeClr val="tx1"/>
                </a:solidFill>
              </a:rPr>
              <a:t>west</a:t>
            </a:r>
            <a:r>
              <a:rPr lang="en-US" sz="3600" b="1" dirty="0">
                <a:solidFill>
                  <a:schemeClr val="tx1"/>
                </a:solidFill>
              </a:rPr>
              <a:t> to China</a:t>
            </a:r>
          </a:p>
        </p:txBody>
      </p:sp>
      <p:sp>
        <p:nvSpPr>
          <p:cNvPr id="342022" name="Freeform 6"/>
          <p:cNvSpPr>
            <a:spLocks/>
          </p:cNvSpPr>
          <p:nvPr/>
        </p:nvSpPr>
        <p:spPr bwMode="auto">
          <a:xfrm>
            <a:off x="4419600" y="1739900"/>
            <a:ext cx="2514600" cy="469900"/>
          </a:xfrm>
          <a:custGeom>
            <a:avLst/>
            <a:gdLst/>
            <a:ahLst/>
            <a:cxnLst>
              <a:cxn ang="0">
                <a:pos x="0" y="488"/>
              </a:cxn>
              <a:cxn ang="0">
                <a:pos x="816" y="8"/>
              </a:cxn>
              <a:cxn ang="0">
                <a:pos x="1536" y="440"/>
              </a:cxn>
            </a:cxnLst>
            <a:rect l="0" t="0" r="r" b="b"/>
            <a:pathLst>
              <a:path w="1536" h="488">
                <a:moveTo>
                  <a:pt x="0" y="488"/>
                </a:moveTo>
                <a:cubicBezTo>
                  <a:pt x="280" y="252"/>
                  <a:pt x="560" y="16"/>
                  <a:pt x="816" y="8"/>
                </a:cubicBezTo>
                <a:cubicBezTo>
                  <a:pt x="1072" y="0"/>
                  <a:pt x="1416" y="368"/>
                  <a:pt x="1536" y="440"/>
                </a:cubicBezTo>
              </a:path>
            </a:pathLst>
          </a:custGeom>
          <a:noFill/>
          <a:ln w="76200" cap="flat" cmpd="sng">
            <a:solidFill>
              <a:srgbClr val="000000"/>
            </a:solidFill>
            <a:prstDash val="solid"/>
            <a:round/>
            <a:headEnd type="none" w="med" len="med"/>
            <a:tailEnd type="triangle" w="med" len="med"/>
          </a:ln>
          <a:effectLst/>
        </p:spPr>
        <p:txBody>
          <a:bodyPr lIns="92075" tIns="46038" rIns="92075" bIns="46038"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42021"/>
                                        </p:tgtEl>
                                        <p:attrNameLst>
                                          <p:attrName>style.visibility</p:attrName>
                                        </p:attrNameLst>
                                      </p:cBhvr>
                                      <p:to>
                                        <p:strVal val="visible"/>
                                      </p:to>
                                    </p:set>
                                    <p:animEffect transition="in" filter="checkerboard(across)">
                                      <p:cBhvr>
                                        <p:cTn id="7" dur="500"/>
                                        <p:tgtEl>
                                          <p:spTgt spid="3420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2022"/>
                                        </p:tgtEl>
                                        <p:attrNameLst>
                                          <p:attrName>style.visibility</p:attrName>
                                        </p:attrNameLst>
                                      </p:cBhvr>
                                      <p:to>
                                        <p:strVal val="visible"/>
                                      </p:to>
                                    </p:set>
                                    <p:animEffect transition="in" filter="wipe(left)">
                                      <p:cBhvr>
                                        <p:cTn id="12" dur="500"/>
                                        <p:tgtEl>
                                          <p:spTgt spid="342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animBg="1" autoUpdateAnimBg="0"/>
      <p:bldP spid="3420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48" name="Picture 24"/>
          <p:cNvPicPr>
            <a:picLocks noChangeAspect="1" noChangeArrowheads="1"/>
          </p:cNvPicPr>
          <p:nvPr/>
        </p:nvPicPr>
        <p:blipFill>
          <a:blip r:embed="rId3" cstate="print"/>
          <a:srcRect/>
          <a:stretch>
            <a:fillRect/>
          </a:stretch>
        </p:blipFill>
        <p:spPr bwMode="auto">
          <a:xfrm>
            <a:off x="0" y="0"/>
            <a:ext cx="9102725" cy="4329113"/>
          </a:xfrm>
          <a:prstGeom prst="rect">
            <a:avLst/>
          </a:prstGeom>
          <a:noFill/>
          <a:ln w="9525" algn="ctr">
            <a:noFill/>
            <a:miter lim="800000"/>
            <a:headEnd/>
            <a:tailEnd/>
          </a:ln>
          <a:effectLst/>
        </p:spPr>
      </p:pic>
      <p:sp>
        <p:nvSpPr>
          <p:cNvPr id="333826" name="Rectangle 2"/>
          <p:cNvSpPr>
            <a:spLocks noChangeArrowheads="1"/>
          </p:cNvSpPr>
          <p:nvPr/>
        </p:nvSpPr>
        <p:spPr bwMode="auto">
          <a:xfrm>
            <a:off x="0" y="4343400"/>
            <a:ext cx="9144000" cy="2514600"/>
          </a:xfrm>
          <a:prstGeom prst="rect">
            <a:avLst/>
          </a:prstGeom>
          <a:solidFill>
            <a:schemeClr val="bg1"/>
          </a:solidFill>
          <a:ln w="9525">
            <a:noFill/>
            <a:miter lim="800000"/>
            <a:headEnd/>
            <a:tailEnd/>
          </a:ln>
          <a:effectLst/>
        </p:spPr>
        <p:txBody>
          <a:bodyPr wrap="none" lIns="92075" tIns="46038" rIns="92075" bIns="46038" anchor="ctr"/>
          <a:lstStyle/>
          <a:p>
            <a:endParaRPr lang="en-US" dirty="0"/>
          </a:p>
        </p:txBody>
      </p:sp>
      <p:sp>
        <p:nvSpPr>
          <p:cNvPr id="333828" name="Freeform 4"/>
          <p:cNvSpPr>
            <a:spLocks/>
          </p:cNvSpPr>
          <p:nvPr/>
        </p:nvSpPr>
        <p:spPr bwMode="auto">
          <a:xfrm>
            <a:off x="2209800" y="838200"/>
            <a:ext cx="3200400" cy="698500"/>
          </a:xfrm>
          <a:custGeom>
            <a:avLst/>
            <a:gdLst/>
            <a:ahLst/>
            <a:cxnLst>
              <a:cxn ang="0">
                <a:pos x="0" y="488"/>
              </a:cxn>
              <a:cxn ang="0">
                <a:pos x="816" y="8"/>
              </a:cxn>
              <a:cxn ang="0">
                <a:pos x="1536" y="440"/>
              </a:cxn>
            </a:cxnLst>
            <a:rect l="0" t="0" r="r" b="b"/>
            <a:pathLst>
              <a:path w="1536" h="488">
                <a:moveTo>
                  <a:pt x="0" y="488"/>
                </a:moveTo>
                <a:cubicBezTo>
                  <a:pt x="280" y="252"/>
                  <a:pt x="560" y="16"/>
                  <a:pt x="816" y="8"/>
                </a:cubicBezTo>
                <a:cubicBezTo>
                  <a:pt x="1072" y="0"/>
                  <a:pt x="1416" y="368"/>
                  <a:pt x="1536" y="440"/>
                </a:cubicBezTo>
              </a:path>
            </a:pathLst>
          </a:custGeom>
          <a:noFill/>
          <a:ln w="76200" cap="flat" cmpd="sng">
            <a:solidFill>
              <a:srgbClr val="000000"/>
            </a:solidFill>
            <a:prstDash val="solid"/>
            <a:round/>
            <a:headEnd type="none" w="med" len="med"/>
            <a:tailEnd type="triangle" w="med" len="med"/>
          </a:ln>
          <a:effectLst/>
        </p:spPr>
        <p:txBody>
          <a:bodyPr lIns="92075" tIns="46038" rIns="92075" bIns="46038" anchor="ctr"/>
          <a:lstStyle/>
          <a:p>
            <a:endParaRPr lang="en-US" dirty="0"/>
          </a:p>
        </p:txBody>
      </p:sp>
      <p:pic>
        <p:nvPicPr>
          <p:cNvPr id="333829" name="Picture 5"/>
          <p:cNvPicPr>
            <a:picLocks noChangeAspect="1" noChangeArrowheads="1"/>
          </p:cNvPicPr>
          <p:nvPr/>
        </p:nvPicPr>
        <p:blipFill>
          <a:blip r:embed="rId4" cstate="print"/>
          <a:srcRect/>
          <a:stretch>
            <a:fillRect/>
          </a:stretch>
        </p:blipFill>
        <p:spPr bwMode="auto">
          <a:xfrm>
            <a:off x="685800" y="4572000"/>
            <a:ext cx="914400" cy="1066800"/>
          </a:xfrm>
          <a:prstGeom prst="rect">
            <a:avLst/>
          </a:prstGeom>
          <a:noFill/>
          <a:ln w="9525">
            <a:noFill/>
            <a:miter lim="800000"/>
            <a:headEnd/>
            <a:tailEnd/>
          </a:ln>
          <a:effectLst/>
        </p:spPr>
      </p:pic>
      <p:pic>
        <p:nvPicPr>
          <p:cNvPr id="333830" name="Picture 6"/>
          <p:cNvPicPr>
            <a:picLocks noChangeAspect="1" noChangeArrowheads="1"/>
          </p:cNvPicPr>
          <p:nvPr/>
        </p:nvPicPr>
        <p:blipFill>
          <a:blip r:embed="rId5" cstate="print"/>
          <a:srcRect/>
          <a:stretch>
            <a:fillRect/>
          </a:stretch>
        </p:blipFill>
        <p:spPr bwMode="auto">
          <a:xfrm>
            <a:off x="2133600" y="4724400"/>
            <a:ext cx="857250" cy="809625"/>
          </a:xfrm>
          <a:prstGeom prst="rect">
            <a:avLst/>
          </a:prstGeom>
          <a:noFill/>
          <a:ln w="9525">
            <a:noFill/>
            <a:miter lim="800000"/>
            <a:headEnd/>
            <a:tailEnd/>
          </a:ln>
          <a:effectLst/>
        </p:spPr>
      </p:pic>
      <p:pic>
        <p:nvPicPr>
          <p:cNvPr id="333831" name="Picture 7"/>
          <p:cNvPicPr>
            <a:picLocks noChangeAspect="1" noChangeArrowheads="1"/>
          </p:cNvPicPr>
          <p:nvPr/>
        </p:nvPicPr>
        <p:blipFill>
          <a:blip r:embed="rId6" cstate="print"/>
          <a:srcRect/>
          <a:stretch>
            <a:fillRect/>
          </a:stretch>
        </p:blipFill>
        <p:spPr bwMode="auto">
          <a:xfrm>
            <a:off x="3733800" y="4572000"/>
            <a:ext cx="1171575" cy="1009650"/>
          </a:xfrm>
          <a:prstGeom prst="rect">
            <a:avLst/>
          </a:prstGeom>
          <a:noFill/>
          <a:ln w="9525">
            <a:noFill/>
            <a:miter lim="800000"/>
            <a:headEnd/>
            <a:tailEnd/>
          </a:ln>
          <a:effectLst/>
        </p:spPr>
      </p:pic>
      <p:pic>
        <p:nvPicPr>
          <p:cNvPr id="333832" name="Picture 8"/>
          <p:cNvPicPr>
            <a:picLocks noChangeAspect="1" noChangeArrowheads="1"/>
          </p:cNvPicPr>
          <p:nvPr/>
        </p:nvPicPr>
        <p:blipFill>
          <a:blip r:embed="rId7" cstate="print"/>
          <a:srcRect/>
          <a:stretch>
            <a:fillRect/>
          </a:stretch>
        </p:blipFill>
        <p:spPr bwMode="auto">
          <a:xfrm>
            <a:off x="5562600" y="4572000"/>
            <a:ext cx="1123950" cy="1104900"/>
          </a:xfrm>
          <a:prstGeom prst="rect">
            <a:avLst/>
          </a:prstGeom>
          <a:noFill/>
          <a:ln w="9525">
            <a:noFill/>
            <a:miter lim="800000"/>
            <a:headEnd/>
            <a:tailEnd/>
          </a:ln>
          <a:effectLst/>
        </p:spPr>
      </p:pic>
      <p:pic>
        <p:nvPicPr>
          <p:cNvPr id="333833" name="Picture 9"/>
          <p:cNvPicPr>
            <a:picLocks noChangeAspect="1" noChangeArrowheads="1"/>
          </p:cNvPicPr>
          <p:nvPr/>
        </p:nvPicPr>
        <p:blipFill>
          <a:blip r:embed="rId8" cstate="print"/>
          <a:srcRect/>
          <a:stretch>
            <a:fillRect/>
          </a:stretch>
        </p:blipFill>
        <p:spPr bwMode="auto">
          <a:xfrm>
            <a:off x="7315200" y="4419600"/>
            <a:ext cx="1457325" cy="1400175"/>
          </a:xfrm>
          <a:prstGeom prst="rect">
            <a:avLst/>
          </a:prstGeom>
          <a:noFill/>
          <a:ln w="9525">
            <a:noFill/>
            <a:miter lim="800000"/>
            <a:headEnd/>
            <a:tailEnd/>
          </a:ln>
          <a:effectLst/>
        </p:spPr>
      </p:pic>
      <p:sp>
        <p:nvSpPr>
          <p:cNvPr id="333834" name="Text Box 10"/>
          <p:cNvSpPr txBox="1">
            <a:spLocks noChangeArrowheads="1"/>
          </p:cNvSpPr>
          <p:nvPr/>
        </p:nvSpPr>
        <p:spPr bwMode="auto">
          <a:xfrm>
            <a:off x="1524000" y="45720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33835" name="Text Box 11"/>
          <p:cNvSpPr txBox="1">
            <a:spLocks noChangeArrowheads="1"/>
          </p:cNvSpPr>
          <p:nvPr/>
        </p:nvSpPr>
        <p:spPr bwMode="auto">
          <a:xfrm>
            <a:off x="3124200" y="45720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33836" name="Text Box 12"/>
          <p:cNvSpPr txBox="1">
            <a:spLocks noChangeArrowheads="1"/>
          </p:cNvSpPr>
          <p:nvPr/>
        </p:nvSpPr>
        <p:spPr bwMode="auto">
          <a:xfrm>
            <a:off x="5029200" y="46482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33837" name="Text Box 13"/>
          <p:cNvSpPr txBox="1">
            <a:spLocks noChangeArrowheads="1"/>
          </p:cNvSpPr>
          <p:nvPr/>
        </p:nvSpPr>
        <p:spPr bwMode="auto">
          <a:xfrm>
            <a:off x="6629400" y="4495800"/>
            <a:ext cx="609600" cy="10064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6000" b="1" dirty="0">
                <a:solidFill>
                  <a:schemeClr val="tx1"/>
                </a:solidFill>
                <a:latin typeface="Times New Roman" pitchFamily="18" charset="0"/>
              </a:rPr>
              <a:t>=</a:t>
            </a:r>
          </a:p>
        </p:txBody>
      </p:sp>
      <p:sp>
        <p:nvSpPr>
          <p:cNvPr id="333838" name="Text Box 14"/>
          <p:cNvSpPr txBox="1">
            <a:spLocks noChangeArrowheads="1"/>
          </p:cNvSpPr>
          <p:nvPr/>
        </p:nvSpPr>
        <p:spPr bwMode="auto">
          <a:xfrm>
            <a:off x="3276600" y="2667000"/>
            <a:ext cx="3048000" cy="13112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1"/>
                </a:solidFill>
                <a:latin typeface="Times New Roman" pitchFamily="18" charset="0"/>
              </a:rPr>
              <a:t>To Migrate, to Move</a:t>
            </a:r>
          </a:p>
        </p:txBody>
      </p:sp>
      <p:sp>
        <p:nvSpPr>
          <p:cNvPr id="333839" name="Text Box 15"/>
          <p:cNvSpPr txBox="1">
            <a:spLocks noChangeArrowheads="1"/>
          </p:cNvSpPr>
          <p:nvPr/>
        </p:nvSpPr>
        <p:spPr bwMode="auto">
          <a:xfrm>
            <a:off x="304800" y="5791200"/>
            <a:ext cx="15240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1"/>
                </a:solidFill>
                <a:latin typeface="Times New Roman" pitchFamily="18" charset="0"/>
              </a:rPr>
              <a:t>Great</a:t>
            </a:r>
          </a:p>
        </p:txBody>
      </p:sp>
      <p:sp>
        <p:nvSpPr>
          <p:cNvPr id="333840" name="Text Box 16"/>
          <p:cNvSpPr txBox="1">
            <a:spLocks noChangeArrowheads="1"/>
          </p:cNvSpPr>
          <p:nvPr/>
        </p:nvSpPr>
        <p:spPr bwMode="auto">
          <a:xfrm>
            <a:off x="1676400" y="5791200"/>
            <a:ext cx="17526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1"/>
                </a:solidFill>
                <a:latin typeface="Times New Roman" pitchFamily="18" charset="0"/>
              </a:rPr>
              <a:t>Division</a:t>
            </a:r>
          </a:p>
        </p:txBody>
      </p:sp>
      <p:sp>
        <p:nvSpPr>
          <p:cNvPr id="333841" name="Text Box 17"/>
          <p:cNvSpPr txBox="1">
            <a:spLocks noChangeArrowheads="1"/>
          </p:cNvSpPr>
          <p:nvPr/>
        </p:nvSpPr>
        <p:spPr bwMode="auto">
          <a:xfrm>
            <a:off x="3733800" y="5791200"/>
            <a:ext cx="12954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1"/>
                </a:solidFill>
                <a:latin typeface="Times New Roman" pitchFamily="18" charset="0"/>
              </a:rPr>
              <a:t>West</a:t>
            </a:r>
          </a:p>
        </p:txBody>
      </p:sp>
      <p:sp>
        <p:nvSpPr>
          <p:cNvPr id="333842" name="Text Box 18"/>
          <p:cNvSpPr txBox="1">
            <a:spLocks noChangeArrowheads="1"/>
          </p:cNvSpPr>
          <p:nvPr/>
        </p:nvSpPr>
        <p:spPr bwMode="auto">
          <a:xfrm>
            <a:off x="5334000" y="5791200"/>
            <a:ext cx="14478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1"/>
                </a:solidFill>
                <a:latin typeface="Times New Roman" pitchFamily="18" charset="0"/>
              </a:rPr>
              <a:t>Walk</a:t>
            </a:r>
          </a:p>
        </p:txBody>
      </p:sp>
      <p:sp>
        <p:nvSpPr>
          <p:cNvPr id="333843" name="Text Box 19"/>
          <p:cNvSpPr txBox="1">
            <a:spLocks noChangeArrowheads="1"/>
          </p:cNvSpPr>
          <p:nvPr/>
        </p:nvSpPr>
        <p:spPr bwMode="auto">
          <a:xfrm>
            <a:off x="6781800" y="5715000"/>
            <a:ext cx="1981200" cy="7016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1"/>
                </a:solidFill>
                <a:latin typeface="Times New Roman" pitchFamily="18" charset="0"/>
              </a:rPr>
              <a:t>Migrate</a:t>
            </a:r>
          </a:p>
        </p:txBody>
      </p:sp>
      <p:sp>
        <p:nvSpPr>
          <p:cNvPr id="333844" name="Rectangle 20"/>
          <p:cNvSpPr>
            <a:spLocks noChangeArrowheads="1"/>
          </p:cNvSpPr>
          <p:nvPr/>
        </p:nvSpPr>
        <p:spPr bwMode="auto">
          <a:xfrm>
            <a:off x="152400" y="4343400"/>
            <a:ext cx="8686800" cy="2514600"/>
          </a:xfrm>
          <a:prstGeom prst="rect">
            <a:avLst/>
          </a:prstGeom>
          <a:noFill/>
          <a:ln w="9525">
            <a:noFill/>
            <a:miter lim="800000"/>
            <a:headEnd/>
            <a:tailEnd/>
          </a:ln>
          <a:effectLst/>
        </p:spPr>
        <p:txBody>
          <a:bodyPr wrap="none" lIns="92075" tIns="46038" rIns="92075" bIns="46038" anchor="ctr"/>
          <a:lstStyle/>
          <a:p>
            <a:endParaRPr lang="en-US" dirty="0"/>
          </a:p>
        </p:txBody>
      </p:sp>
      <p:sp>
        <p:nvSpPr>
          <p:cNvPr id="333845" name="Oval 21"/>
          <p:cNvSpPr>
            <a:spLocks noChangeArrowheads="1"/>
          </p:cNvSpPr>
          <p:nvPr/>
        </p:nvSpPr>
        <p:spPr bwMode="auto">
          <a:xfrm>
            <a:off x="5715000" y="152400"/>
            <a:ext cx="3200400" cy="3581400"/>
          </a:xfrm>
          <a:prstGeom prst="ellipse">
            <a:avLst/>
          </a:prstGeom>
          <a:solidFill>
            <a:schemeClr val="hlink"/>
          </a:solidFill>
          <a:ln w="9525">
            <a:noFill/>
            <a:round/>
            <a:headEnd/>
            <a:tailEnd/>
          </a:ln>
          <a:effectLst/>
        </p:spPr>
        <p:txBody>
          <a:bodyPr wrap="none" lIns="92075" tIns="46038" rIns="92075" bIns="46038" anchor="ctr"/>
          <a:lstStyle/>
          <a:p>
            <a:pPr algn="ctr" eaLnBrk="0" hangingPunct="0">
              <a:spcBef>
                <a:spcPct val="0"/>
              </a:spcBef>
              <a:buClrTx/>
              <a:buFontTx/>
              <a:buNone/>
            </a:pPr>
            <a:r>
              <a:rPr lang="en-US" sz="3200" b="1" dirty="0">
                <a:solidFill>
                  <a:schemeClr val="accent1"/>
                </a:solidFill>
                <a:latin typeface="Times New Roman" pitchFamily="18" charset="0"/>
              </a:rPr>
              <a:t>The Chinese</a:t>
            </a:r>
          </a:p>
          <a:p>
            <a:pPr algn="ctr" eaLnBrk="0" hangingPunct="0">
              <a:spcBef>
                <a:spcPct val="0"/>
              </a:spcBef>
              <a:buClrTx/>
              <a:buFontTx/>
              <a:buNone/>
            </a:pPr>
            <a:r>
              <a:rPr lang="en-US" sz="3200" b="1" u="sng" dirty="0">
                <a:solidFill>
                  <a:schemeClr val="accent1"/>
                </a:solidFill>
                <a:latin typeface="Times New Roman" pitchFamily="18" charset="0"/>
              </a:rPr>
              <a:t>walked</a:t>
            </a:r>
            <a:r>
              <a:rPr lang="en-US" sz="3200" b="1" dirty="0">
                <a:solidFill>
                  <a:schemeClr val="accent1"/>
                </a:solidFill>
                <a:latin typeface="Times New Roman" pitchFamily="18" charset="0"/>
              </a:rPr>
              <a:t> from the</a:t>
            </a:r>
          </a:p>
          <a:p>
            <a:pPr algn="ctr" eaLnBrk="0" hangingPunct="0">
              <a:spcBef>
                <a:spcPct val="0"/>
              </a:spcBef>
              <a:buClrTx/>
              <a:buFontTx/>
              <a:buNone/>
            </a:pPr>
            <a:r>
              <a:rPr lang="en-US" sz="3200" b="1" u="sng" dirty="0">
                <a:solidFill>
                  <a:schemeClr val="accent1"/>
                </a:solidFill>
                <a:latin typeface="Times New Roman" pitchFamily="18" charset="0"/>
              </a:rPr>
              <a:t>west</a:t>
            </a:r>
            <a:r>
              <a:rPr lang="en-US" sz="3200" b="1" dirty="0">
                <a:solidFill>
                  <a:schemeClr val="accent1"/>
                </a:solidFill>
                <a:latin typeface="Times New Roman" pitchFamily="18" charset="0"/>
              </a:rPr>
              <a:t> after a</a:t>
            </a:r>
          </a:p>
          <a:p>
            <a:pPr algn="ctr" eaLnBrk="0" hangingPunct="0">
              <a:spcBef>
                <a:spcPct val="0"/>
              </a:spcBef>
              <a:buClrTx/>
              <a:buFontTx/>
              <a:buNone/>
            </a:pPr>
            <a:r>
              <a:rPr lang="en-US" sz="3200" b="1" u="sng" dirty="0">
                <a:solidFill>
                  <a:schemeClr val="accent1"/>
                </a:solidFill>
                <a:latin typeface="Times New Roman" pitchFamily="18" charset="0"/>
              </a:rPr>
              <a:t>great</a:t>
            </a:r>
            <a:r>
              <a:rPr lang="en-US" sz="3200" b="1" dirty="0">
                <a:solidFill>
                  <a:schemeClr val="accent1"/>
                </a:solidFill>
                <a:latin typeface="Times New Roman" pitchFamily="18" charset="0"/>
              </a:rPr>
              <a:t> </a:t>
            </a:r>
            <a:r>
              <a:rPr lang="en-US" sz="3200" b="1" u="sng" dirty="0">
                <a:solidFill>
                  <a:schemeClr val="accent1"/>
                </a:solidFill>
                <a:latin typeface="Times New Roman" pitchFamily="18" charset="0"/>
              </a:rPr>
              <a:t>division</a:t>
            </a:r>
          </a:p>
        </p:txBody>
      </p:sp>
      <p:sp>
        <p:nvSpPr>
          <p:cNvPr id="333846" name="Oval 22"/>
          <p:cNvSpPr>
            <a:spLocks noChangeArrowheads="1"/>
          </p:cNvSpPr>
          <p:nvPr/>
        </p:nvSpPr>
        <p:spPr bwMode="auto">
          <a:xfrm>
            <a:off x="5638800" y="381000"/>
            <a:ext cx="2971800" cy="2590800"/>
          </a:xfrm>
          <a:prstGeom prst="ellipse">
            <a:avLst/>
          </a:prstGeom>
          <a:noFill/>
          <a:ln w="9525">
            <a:noFill/>
            <a:round/>
            <a:headEnd/>
            <a:tailEnd/>
          </a:ln>
          <a:effectLst/>
        </p:spPr>
        <p:txBody>
          <a:bodyPr wrap="none" lIns="92075" tIns="46038" rIns="92075" bIns="46038"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3828"/>
                                        </p:tgtEl>
                                        <p:attrNameLst>
                                          <p:attrName>style.visibility</p:attrName>
                                        </p:attrNameLst>
                                      </p:cBhvr>
                                      <p:to>
                                        <p:strVal val="visible"/>
                                      </p:to>
                                    </p:set>
                                    <p:animEffect transition="in" filter="wipe(left)">
                                      <p:cBhvr>
                                        <p:cTn id="7" dur="500"/>
                                        <p:tgtEl>
                                          <p:spTgt spid="33382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33838"/>
                                        </p:tgtEl>
                                        <p:attrNameLst>
                                          <p:attrName>style.visibility</p:attrName>
                                        </p:attrNameLst>
                                      </p:cBhvr>
                                      <p:to>
                                        <p:strVal val="visible"/>
                                      </p:to>
                                    </p:set>
                                    <p:animEffect transition="in" filter="blinds(horizontal)">
                                      <p:cBhvr>
                                        <p:cTn id="11" dur="500"/>
                                        <p:tgtEl>
                                          <p:spTgt spid="33383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33833"/>
                                        </p:tgtEl>
                                        <p:attrNameLst>
                                          <p:attrName>style.visibility</p:attrName>
                                        </p:attrNameLst>
                                      </p:cBhvr>
                                      <p:to>
                                        <p:strVal val="visible"/>
                                      </p:to>
                                    </p:set>
                                    <p:animEffect transition="in" filter="dissolve">
                                      <p:cBhvr>
                                        <p:cTn id="16" dur="500"/>
                                        <p:tgtEl>
                                          <p:spTgt spid="333833"/>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33843"/>
                                        </p:tgtEl>
                                        <p:attrNameLst>
                                          <p:attrName>style.visibility</p:attrName>
                                        </p:attrNameLst>
                                      </p:cBhvr>
                                      <p:to>
                                        <p:strVal val="visible"/>
                                      </p:to>
                                    </p:set>
                                    <p:animEffect transition="in" filter="dissolve">
                                      <p:cBhvr>
                                        <p:cTn id="20" dur="500"/>
                                        <p:tgtEl>
                                          <p:spTgt spid="333843"/>
                                        </p:tgtEl>
                                      </p:cBhvr>
                                    </p:animEffect>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333837"/>
                                        </p:tgtEl>
                                        <p:attrNameLst>
                                          <p:attrName>style.visibility</p:attrName>
                                        </p:attrNameLst>
                                      </p:cBhvr>
                                      <p:to>
                                        <p:strVal val="visible"/>
                                      </p:to>
                                    </p:set>
                                    <p:anim calcmode="lin" valueType="num">
                                      <p:cBhvr additive="base">
                                        <p:cTn id="24" dur="500" fill="hold"/>
                                        <p:tgtEl>
                                          <p:spTgt spid="333837"/>
                                        </p:tgtEl>
                                        <p:attrNameLst>
                                          <p:attrName>ppt_x</p:attrName>
                                        </p:attrNameLst>
                                      </p:cBhvr>
                                      <p:tavLst>
                                        <p:tav tm="0">
                                          <p:val>
                                            <p:strVal val="0-#ppt_w/2"/>
                                          </p:val>
                                        </p:tav>
                                        <p:tav tm="100000">
                                          <p:val>
                                            <p:strVal val="#ppt_x"/>
                                          </p:val>
                                        </p:tav>
                                      </p:tavLst>
                                    </p:anim>
                                    <p:anim calcmode="lin" valueType="num">
                                      <p:cBhvr additive="base">
                                        <p:cTn id="25" dur="500" fill="hold"/>
                                        <p:tgtEl>
                                          <p:spTgt spid="33383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1" presetClass="entr" presetSubtype="0" fill="hold" nodeType="afterEffect">
                                  <p:stCondLst>
                                    <p:cond delay="0"/>
                                  </p:stCondLst>
                                  <p:childTnLst>
                                    <p:set>
                                      <p:cBhvr>
                                        <p:cTn id="28" dur="1" fill="hold">
                                          <p:stCondLst>
                                            <p:cond delay="499"/>
                                          </p:stCondLst>
                                        </p:cTn>
                                        <p:tgtEl>
                                          <p:spTgt spid="333829"/>
                                        </p:tgtEl>
                                        <p:attrNameLst>
                                          <p:attrName>style.visibility</p:attrName>
                                        </p:attrNameLst>
                                      </p:cBhvr>
                                      <p:to>
                                        <p:strVal val="visible"/>
                                      </p:to>
                                    </p:set>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333839"/>
                                        </p:tgtEl>
                                        <p:attrNameLst>
                                          <p:attrName>style.visibility</p:attrName>
                                        </p:attrNameLst>
                                      </p:cBhvr>
                                      <p:to>
                                        <p:strVal val="visible"/>
                                      </p:to>
                                    </p:set>
                                    <p:anim calcmode="lin" valueType="num">
                                      <p:cBhvr additive="base">
                                        <p:cTn id="32" dur="500" fill="hold"/>
                                        <p:tgtEl>
                                          <p:spTgt spid="333839"/>
                                        </p:tgtEl>
                                        <p:attrNameLst>
                                          <p:attrName>ppt_x</p:attrName>
                                        </p:attrNameLst>
                                      </p:cBhvr>
                                      <p:tavLst>
                                        <p:tav tm="0">
                                          <p:val>
                                            <p:strVal val="0-#ppt_w/2"/>
                                          </p:val>
                                        </p:tav>
                                        <p:tav tm="100000">
                                          <p:val>
                                            <p:strVal val="#ppt_x"/>
                                          </p:val>
                                        </p:tav>
                                      </p:tavLst>
                                    </p:anim>
                                    <p:anim calcmode="lin" valueType="num">
                                      <p:cBhvr additive="base">
                                        <p:cTn id="33" dur="500" fill="hold"/>
                                        <p:tgtEl>
                                          <p:spTgt spid="333839"/>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333834"/>
                                        </p:tgtEl>
                                        <p:attrNameLst>
                                          <p:attrName>style.visibility</p:attrName>
                                        </p:attrNameLst>
                                      </p:cBhvr>
                                      <p:to>
                                        <p:strVal val="visible"/>
                                      </p:to>
                                    </p:set>
                                    <p:anim calcmode="lin" valueType="num">
                                      <p:cBhvr additive="base">
                                        <p:cTn id="37" dur="500" fill="hold"/>
                                        <p:tgtEl>
                                          <p:spTgt spid="333834"/>
                                        </p:tgtEl>
                                        <p:attrNameLst>
                                          <p:attrName>ppt_x</p:attrName>
                                        </p:attrNameLst>
                                      </p:cBhvr>
                                      <p:tavLst>
                                        <p:tav tm="0">
                                          <p:val>
                                            <p:strVal val="0-#ppt_w/2"/>
                                          </p:val>
                                        </p:tav>
                                        <p:tav tm="100000">
                                          <p:val>
                                            <p:strVal val="#ppt_x"/>
                                          </p:val>
                                        </p:tav>
                                      </p:tavLst>
                                    </p:anim>
                                    <p:anim calcmode="lin" valueType="num">
                                      <p:cBhvr additive="base">
                                        <p:cTn id="38" dur="500" fill="hold"/>
                                        <p:tgtEl>
                                          <p:spTgt spid="33383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9" presetClass="entr" presetSubtype="0" fill="hold" nodeType="afterEffect">
                                  <p:stCondLst>
                                    <p:cond delay="0"/>
                                  </p:stCondLst>
                                  <p:childTnLst>
                                    <p:set>
                                      <p:cBhvr>
                                        <p:cTn id="41" dur="1" fill="hold">
                                          <p:stCondLst>
                                            <p:cond delay="0"/>
                                          </p:stCondLst>
                                        </p:cTn>
                                        <p:tgtEl>
                                          <p:spTgt spid="333830"/>
                                        </p:tgtEl>
                                        <p:attrNameLst>
                                          <p:attrName>style.visibility</p:attrName>
                                        </p:attrNameLst>
                                      </p:cBhvr>
                                      <p:to>
                                        <p:strVal val="visible"/>
                                      </p:to>
                                    </p:set>
                                    <p:animEffect transition="in" filter="dissolve">
                                      <p:cBhvr>
                                        <p:cTn id="42" dur="500"/>
                                        <p:tgtEl>
                                          <p:spTgt spid="333830"/>
                                        </p:tgtEl>
                                      </p:cBhvr>
                                    </p:animEffect>
                                  </p:childTnLst>
                                </p:cTn>
                              </p:par>
                            </p:childTnLst>
                          </p:cTn>
                        </p:par>
                        <p:par>
                          <p:cTn id="43" fill="hold">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333840"/>
                                        </p:tgtEl>
                                        <p:attrNameLst>
                                          <p:attrName>style.visibility</p:attrName>
                                        </p:attrNameLst>
                                      </p:cBhvr>
                                      <p:to>
                                        <p:strVal val="visible"/>
                                      </p:to>
                                    </p:set>
                                    <p:anim calcmode="lin" valueType="num">
                                      <p:cBhvr additive="base">
                                        <p:cTn id="46" dur="500" fill="hold"/>
                                        <p:tgtEl>
                                          <p:spTgt spid="333840"/>
                                        </p:tgtEl>
                                        <p:attrNameLst>
                                          <p:attrName>ppt_x</p:attrName>
                                        </p:attrNameLst>
                                      </p:cBhvr>
                                      <p:tavLst>
                                        <p:tav tm="0">
                                          <p:val>
                                            <p:strVal val="0-#ppt_w/2"/>
                                          </p:val>
                                        </p:tav>
                                        <p:tav tm="100000">
                                          <p:val>
                                            <p:strVal val="#ppt_x"/>
                                          </p:val>
                                        </p:tav>
                                      </p:tavLst>
                                    </p:anim>
                                    <p:anim calcmode="lin" valueType="num">
                                      <p:cBhvr additive="base">
                                        <p:cTn id="47" dur="500" fill="hold"/>
                                        <p:tgtEl>
                                          <p:spTgt spid="333840"/>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childTnLst>
                                    <p:set>
                                      <p:cBhvr>
                                        <p:cTn id="50" dur="1" fill="hold">
                                          <p:stCondLst>
                                            <p:cond delay="0"/>
                                          </p:stCondLst>
                                        </p:cTn>
                                        <p:tgtEl>
                                          <p:spTgt spid="333835"/>
                                        </p:tgtEl>
                                        <p:attrNameLst>
                                          <p:attrName>style.visibility</p:attrName>
                                        </p:attrNameLst>
                                      </p:cBhvr>
                                      <p:to>
                                        <p:strVal val="visible"/>
                                      </p:to>
                                    </p:set>
                                    <p:anim calcmode="lin" valueType="num">
                                      <p:cBhvr additive="base">
                                        <p:cTn id="51" dur="500" fill="hold"/>
                                        <p:tgtEl>
                                          <p:spTgt spid="333835"/>
                                        </p:tgtEl>
                                        <p:attrNameLst>
                                          <p:attrName>ppt_x</p:attrName>
                                        </p:attrNameLst>
                                      </p:cBhvr>
                                      <p:tavLst>
                                        <p:tav tm="0">
                                          <p:val>
                                            <p:strVal val="0-#ppt_w/2"/>
                                          </p:val>
                                        </p:tav>
                                        <p:tav tm="100000">
                                          <p:val>
                                            <p:strVal val="#ppt_x"/>
                                          </p:val>
                                        </p:tav>
                                      </p:tavLst>
                                    </p:anim>
                                    <p:anim calcmode="lin" valueType="num">
                                      <p:cBhvr additive="base">
                                        <p:cTn id="52" dur="500" fill="hold"/>
                                        <p:tgtEl>
                                          <p:spTgt spid="333835"/>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nodeType="afterEffect">
                                  <p:stCondLst>
                                    <p:cond delay="0"/>
                                  </p:stCondLst>
                                  <p:childTnLst>
                                    <p:set>
                                      <p:cBhvr>
                                        <p:cTn id="55" dur="1" fill="hold">
                                          <p:stCondLst>
                                            <p:cond delay="0"/>
                                          </p:stCondLst>
                                        </p:cTn>
                                        <p:tgtEl>
                                          <p:spTgt spid="333831"/>
                                        </p:tgtEl>
                                        <p:attrNameLst>
                                          <p:attrName>style.visibility</p:attrName>
                                        </p:attrNameLst>
                                      </p:cBhvr>
                                      <p:to>
                                        <p:strVal val="visible"/>
                                      </p:to>
                                    </p:set>
                                    <p:anim calcmode="lin" valueType="num">
                                      <p:cBhvr additive="base">
                                        <p:cTn id="56" dur="500" fill="hold"/>
                                        <p:tgtEl>
                                          <p:spTgt spid="333831"/>
                                        </p:tgtEl>
                                        <p:attrNameLst>
                                          <p:attrName>ppt_x</p:attrName>
                                        </p:attrNameLst>
                                      </p:cBhvr>
                                      <p:tavLst>
                                        <p:tav tm="0">
                                          <p:val>
                                            <p:strVal val="0-#ppt_w/2"/>
                                          </p:val>
                                        </p:tav>
                                        <p:tav tm="100000">
                                          <p:val>
                                            <p:strVal val="#ppt_x"/>
                                          </p:val>
                                        </p:tav>
                                      </p:tavLst>
                                    </p:anim>
                                    <p:anim calcmode="lin" valueType="num">
                                      <p:cBhvr additive="base">
                                        <p:cTn id="57" dur="500" fill="hold"/>
                                        <p:tgtEl>
                                          <p:spTgt spid="333831"/>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childTnLst>
                                    <p:set>
                                      <p:cBhvr>
                                        <p:cTn id="60" dur="1" fill="hold">
                                          <p:stCondLst>
                                            <p:cond delay="0"/>
                                          </p:stCondLst>
                                        </p:cTn>
                                        <p:tgtEl>
                                          <p:spTgt spid="333841"/>
                                        </p:tgtEl>
                                        <p:attrNameLst>
                                          <p:attrName>style.visibility</p:attrName>
                                        </p:attrNameLst>
                                      </p:cBhvr>
                                      <p:to>
                                        <p:strVal val="visible"/>
                                      </p:to>
                                    </p:set>
                                    <p:anim calcmode="lin" valueType="num">
                                      <p:cBhvr additive="base">
                                        <p:cTn id="61" dur="500" fill="hold"/>
                                        <p:tgtEl>
                                          <p:spTgt spid="333841"/>
                                        </p:tgtEl>
                                        <p:attrNameLst>
                                          <p:attrName>ppt_x</p:attrName>
                                        </p:attrNameLst>
                                      </p:cBhvr>
                                      <p:tavLst>
                                        <p:tav tm="0">
                                          <p:val>
                                            <p:strVal val="0-#ppt_w/2"/>
                                          </p:val>
                                        </p:tav>
                                        <p:tav tm="100000">
                                          <p:val>
                                            <p:strVal val="#ppt_x"/>
                                          </p:val>
                                        </p:tav>
                                      </p:tavLst>
                                    </p:anim>
                                    <p:anim calcmode="lin" valueType="num">
                                      <p:cBhvr additive="base">
                                        <p:cTn id="62" dur="500" fill="hold"/>
                                        <p:tgtEl>
                                          <p:spTgt spid="333841"/>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333836"/>
                                        </p:tgtEl>
                                        <p:attrNameLst>
                                          <p:attrName>style.visibility</p:attrName>
                                        </p:attrNameLst>
                                      </p:cBhvr>
                                      <p:to>
                                        <p:strVal val="visible"/>
                                      </p:to>
                                    </p:set>
                                    <p:anim calcmode="lin" valueType="num">
                                      <p:cBhvr additive="base">
                                        <p:cTn id="66" dur="500" fill="hold"/>
                                        <p:tgtEl>
                                          <p:spTgt spid="333836"/>
                                        </p:tgtEl>
                                        <p:attrNameLst>
                                          <p:attrName>ppt_x</p:attrName>
                                        </p:attrNameLst>
                                      </p:cBhvr>
                                      <p:tavLst>
                                        <p:tav tm="0">
                                          <p:val>
                                            <p:strVal val="0-#ppt_w/2"/>
                                          </p:val>
                                        </p:tav>
                                        <p:tav tm="100000">
                                          <p:val>
                                            <p:strVal val="#ppt_x"/>
                                          </p:val>
                                        </p:tav>
                                      </p:tavLst>
                                    </p:anim>
                                    <p:anim calcmode="lin" valueType="num">
                                      <p:cBhvr additive="base">
                                        <p:cTn id="67" dur="500" fill="hold"/>
                                        <p:tgtEl>
                                          <p:spTgt spid="333836"/>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nodeType="afterEffect">
                                  <p:stCondLst>
                                    <p:cond delay="0"/>
                                  </p:stCondLst>
                                  <p:childTnLst>
                                    <p:set>
                                      <p:cBhvr>
                                        <p:cTn id="70" dur="1" fill="hold">
                                          <p:stCondLst>
                                            <p:cond delay="0"/>
                                          </p:stCondLst>
                                        </p:cTn>
                                        <p:tgtEl>
                                          <p:spTgt spid="333832"/>
                                        </p:tgtEl>
                                        <p:attrNameLst>
                                          <p:attrName>style.visibility</p:attrName>
                                        </p:attrNameLst>
                                      </p:cBhvr>
                                      <p:to>
                                        <p:strVal val="visible"/>
                                      </p:to>
                                    </p:set>
                                    <p:anim calcmode="lin" valueType="num">
                                      <p:cBhvr additive="base">
                                        <p:cTn id="71" dur="500" fill="hold"/>
                                        <p:tgtEl>
                                          <p:spTgt spid="333832"/>
                                        </p:tgtEl>
                                        <p:attrNameLst>
                                          <p:attrName>ppt_x</p:attrName>
                                        </p:attrNameLst>
                                      </p:cBhvr>
                                      <p:tavLst>
                                        <p:tav tm="0">
                                          <p:val>
                                            <p:strVal val="0-#ppt_w/2"/>
                                          </p:val>
                                        </p:tav>
                                        <p:tav tm="100000">
                                          <p:val>
                                            <p:strVal val="#ppt_x"/>
                                          </p:val>
                                        </p:tav>
                                      </p:tavLst>
                                    </p:anim>
                                    <p:anim calcmode="lin" valueType="num">
                                      <p:cBhvr additive="base">
                                        <p:cTn id="72" dur="500" fill="hold"/>
                                        <p:tgtEl>
                                          <p:spTgt spid="333832"/>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8" fill="hold" grpId="0" nodeType="afterEffect">
                                  <p:stCondLst>
                                    <p:cond delay="0"/>
                                  </p:stCondLst>
                                  <p:childTnLst>
                                    <p:set>
                                      <p:cBhvr>
                                        <p:cTn id="75" dur="1" fill="hold">
                                          <p:stCondLst>
                                            <p:cond delay="0"/>
                                          </p:stCondLst>
                                        </p:cTn>
                                        <p:tgtEl>
                                          <p:spTgt spid="333842"/>
                                        </p:tgtEl>
                                        <p:attrNameLst>
                                          <p:attrName>style.visibility</p:attrName>
                                        </p:attrNameLst>
                                      </p:cBhvr>
                                      <p:to>
                                        <p:strVal val="visible"/>
                                      </p:to>
                                    </p:set>
                                    <p:anim calcmode="lin" valueType="num">
                                      <p:cBhvr additive="base">
                                        <p:cTn id="76" dur="500" fill="hold"/>
                                        <p:tgtEl>
                                          <p:spTgt spid="333842"/>
                                        </p:tgtEl>
                                        <p:attrNameLst>
                                          <p:attrName>ppt_x</p:attrName>
                                        </p:attrNameLst>
                                      </p:cBhvr>
                                      <p:tavLst>
                                        <p:tav tm="0">
                                          <p:val>
                                            <p:strVal val="0-#ppt_w/2"/>
                                          </p:val>
                                        </p:tav>
                                        <p:tav tm="100000">
                                          <p:val>
                                            <p:strVal val="#ppt_x"/>
                                          </p:val>
                                        </p:tav>
                                      </p:tavLst>
                                    </p:anim>
                                    <p:anim calcmode="lin" valueType="num">
                                      <p:cBhvr additive="base">
                                        <p:cTn id="77" dur="500" fill="hold"/>
                                        <p:tgtEl>
                                          <p:spTgt spid="333842"/>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333845"/>
                                        </p:tgtEl>
                                        <p:attrNameLst>
                                          <p:attrName>style.visibility</p:attrName>
                                        </p:attrNameLst>
                                      </p:cBhvr>
                                      <p:to>
                                        <p:strVal val="visible"/>
                                      </p:to>
                                    </p:set>
                                    <p:anim calcmode="lin" valueType="num">
                                      <p:cBhvr>
                                        <p:cTn id="82" dur="500" fill="hold"/>
                                        <p:tgtEl>
                                          <p:spTgt spid="333845"/>
                                        </p:tgtEl>
                                        <p:attrNameLst>
                                          <p:attrName>ppt_w</p:attrName>
                                        </p:attrNameLst>
                                      </p:cBhvr>
                                      <p:tavLst>
                                        <p:tav tm="0">
                                          <p:val>
                                            <p:fltVal val="0"/>
                                          </p:val>
                                        </p:tav>
                                        <p:tav tm="100000">
                                          <p:val>
                                            <p:strVal val="#ppt_w"/>
                                          </p:val>
                                        </p:tav>
                                      </p:tavLst>
                                    </p:anim>
                                    <p:anim calcmode="lin" valueType="num">
                                      <p:cBhvr>
                                        <p:cTn id="83" dur="500" fill="hold"/>
                                        <p:tgtEl>
                                          <p:spTgt spid="3338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animBg="1"/>
      <p:bldP spid="333834" grpId="0" autoUpdateAnimBg="0"/>
      <p:bldP spid="333835" grpId="0" autoUpdateAnimBg="0"/>
      <p:bldP spid="333836" grpId="0" autoUpdateAnimBg="0"/>
      <p:bldP spid="333837" grpId="0" autoUpdateAnimBg="0"/>
      <p:bldP spid="333838" grpId="0" autoUpdateAnimBg="0"/>
      <p:bldP spid="333839" grpId="0" autoUpdateAnimBg="0"/>
      <p:bldP spid="333840" grpId="0" autoUpdateAnimBg="0"/>
      <p:bldP spid="333841" grpId="0" autoUpdateAnimBg="0"/>
      <p:bldP spid="333842" grpId="0" autoUpdateAnimBg="0"/>
      <p:bldP spid="333843" grpId="0" autoUpdateAnimBg="0"/>
      <p:bldP spid="33384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z="4800" b="1" dirty="0">
                <a:latin typeface="Times New Roman" pitchFamily="18" charset="0"/>
              </a:rPr>
              <a:t>GOD CREATED</a:t>
            </a:r>
          </a:p>
        </p:txBody>
      </p:sp>
      <p:sp>
        <p:nvSpPr>
          <p:cNvPr id="268291" name="Text Box 3"/>
          <p:cNvSpPr txBox="1">
            <a:spLocks noChangeArrowheads="1"/>
          </p:cNvSpPr>
          <p:nvPr/>
        </p:nvSpPr>
        <p:spPr bwMode="auto">
          <a:xfrm>
            <a:off x="990600" y="1828800"/>
            <a:ext cx="76200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b="1" dirty="0">
              <a:solidFill>
                <a:schemeClr val="tx1"/>
              </a:solidFill>
              <a:latin typeface="Impact" pitchFamily="34" charset="0"/>
            </a:endParaRPr>
          </a:p>
        </p:txBody>
      </p:sp>
      <p:sp>
        <p:nvSpPr>
          <p:cNvPr id="268292" name="Text Box 4"/>
          <p:cNvSpPr txBox="1">
            <a:spLocks noChangeArrowheads="1"/>
          </p:cNvSpPr>
          <p:nvPr/>
        </p:nvSpPr>
        <p:spPr bwMode="auto">
          <a:xfrm>
            <a:off x="1143000" y="2057400"/>
            <a:ext cx="7162800" cy="31400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dirty="0">
                <a:solidFill>
                  <a:schemeClr val="tx2"/>
                </a:solidFill>
                <a:latin typeface="Times New Roman" pitchFamily="18" charset="0"/>
              </a:rPr>
              <a:t>Then the LORD God formed man of </a:t>
            </a:r>
            <a:r>
              <a:rPr lang="en-US" sz="4000" b="1" u="sng" dirty="0">
                <a:solidFill>
                  <a:srgbClr val="0000FF"/>
                </a:solidFill>
                <a:latin typeface="Times New Roman" pitchFamily="18" charset="0"/>
              </a:rPr>
              <a:t>dust</a:t>
            </a:r>
            <a:r>
              <a:rPr lang="en-US" sz="4000" dirty="0">
                <a:solidFill>
                  <a:schemeClr val="tx2"/>
                </a:solidFill>
                <a:latin typeface="Times New Roman" pitchFamily="18" charset="0"/>
              </a:rPr>
              <a:t> from the ground, and </a:t>
            </a:r>
            <a:r>
              <a:rPr lang="en-US" sz="4000" b="1" u="sng" dirty="0">
                <a:solidFill>
                  <a:srgbClr val="0000FF"/>
                </a:solidFill>
                <a:latin typeface="Times New Roman" pitchFamily="18" charset="0"/>
              </a:rPr>
              <a:t>breathed</a:t>
            </a:r>
            <a:r>
              <a:rPr lang="en-US" sz="4000" dirty="0">
                <a:solidFill>
                  <a:srgbClr val="3333CC"/>
                </a:solidFill>
                <a:latin typeface="Times New Roman" pitchFamily="18" charset="0"/>
              </a:rPr>
              <a:t> </a:t>
            </a:r>
            <a:r>
              <a:rPr lang="en-US" sz="4000" dirty="0">
                <a:solidFill>
                  <a:schemeClr val="tx2"/>
                </a:solidFill>
                <a:latin typeface="Times New Roman" pitchFamily="18" charset="0"/>
              </a:rPr>
              <a:t>into his nostrils the breath of life; and man became a </a:t>
            </a:r>
            <a:r>
              <a:rPr lang="en-US" sz="4000" b="1" u="sng" dirty="0">
                <a:solidFill>
                  <a:srgbClr val="0000FF"/>
                </a:solidFill>
                <a:latin typeface="Times New Roman" pitchFamily="18" charset="0"/>
              </a:rPr>
              <a:t>living</a:t>
            </a:r>
            <a:r>
              <a:rPr lang="en-US" sz="4000" dirty="0">
                <a:solidFill>
                  <a:schemeClr val="tx2"/>
                </a:solidFill>
                <a:latin typeface="Times New Roman" pitchFamily="18" charset="0"/>
              </a:rPr>
              <a:t> being. (Genesis 2:7)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3" cstate="print"/>
          <a:srcRect/>
          <a:stretch>
            <a:fillRect/>
          </a:stretch>
        </p:blipFill>
        <p:spPr bwMode="auto">
          <a:xfrm>
            <a:off x="685800" y="1905000"/>
            <a:ext cx="1381125" cy="1209675"/>
          </a:xfrm>
          <a:prstGeom prst="rect">
            <a:avLst/>
          </a:prstGeom>
          <a:noFill/>
          <a:ln w="9525">
            <a:noFill/>
            <a:miter lim="800000"/>
            <a:headEnd/>
            <a:tailEnd/>
          </a:ln>
          <a:effectLst/>
        </p:spPr>
      </p:pic>
      <p:pic>
        <p:nvPicPr>
          <p:cNvPr id="269315" name="Picture 3"/>
          <p:cNvPicPr>
            <a:picLocks noChangeAspect="1" noChangeArrowheads="1"/>
          </p:cNvPicPr>
          <p:nvPr/>
        </p:nvPicPr>
        <p:blipFill>
          <a:blip r:embed="rId4" cstate="print"/>
          <a:srcRect/>
          <a:stretch>
            <a:fillRect/>
          </a:stretch>
        </p:blipFill>
        <p:spPr bwMode="auto">
          <a:xfrm>
            <a:off x="2743200" y="1981200"/>
            <a:ext cx="1438275" cy="1123950"/>
          </a:xfrm>
          <a:prstGeom prst="rect">
            <a:avLst/>
          </a:prstGeom>
          <a:noFill/>
          <a:ln w="9525">
            <a:noFill/>
            <a:miter lim="800000"/>
            <a:headEnd/>
            <a:tailEnd/>
          </a:ln>
          <a:effectLst/>
        </p:spPr>
      </p:pic>
      <p:pic>
        <p:nvPicPr>
          <p:cNvPr id="269316" name="Picture 4"/>
          <p:cNvPicPr>
            <a:picLocks noChangeAspect="1" noChangeArrowheads="1"/>
          </p:cNvPicPr>
          <p:nvPr/>
        </p:nvPicPr>
        <p:blipFill>
          <a:blip r:embed="rId5" cstate="print"/>
          <a:srcRect/>
          <a:stretch>
            <a:fillRect/>
          </a:stretch>
        </p:blipFill>
        <p:spPr bwMode="auto">
          <a:xfrm>
            <a:off x="5029200" y="1981200"/>
            <a:ext cx="1114425" cy="1133475"/>
          </a:xfrm>
          <a:prstGeom prst="rect">
            <a:avLst/>
          </a:prstGeom>
          <a:noFill/>
          <a:ln w="9525">
            <a:noFill/>
            <a:miter lim="800000"/>
            <a:headEnd/>
            <a:tailEnd/>
          </a:ln>
          <a:effectLst/>
        </p:spPr>
      </p:pic>
      <p:pic>
        <p:nvPicPr>
          <p:cNvPr id="269317" name="Picture 5"/>
          <p:cNvPicPr>
            <a:picLocks noChangeAspect="1" noChangeArrowheads="1"/>
          </p:cNvPicPr>
          <p:nvPr/>
        </p:nvPicPr>
        <p:blipFill>
          <a:blip r:embed="rId6" cstate="print"/>
          <a:srcRect/>
          <a:stretch>
            <a:fillRect/>
          </a:stretch>
        </p:blipFill>
        <p:spPr bwMode="auto">
          <a:xfrm>
            <a:off x="6858000" y="1676400"/>
            <a:ext cx="1847850" cy="1543050"/>
          </a:xfrm>
          <a:prstGeom prst="rect">
            <a:avLst/>
          </a:prstGeom>
          <a:noFill/>
          <a:ln w="9525">
            <a:noFill/>
            <a:miter lim="800000"/>
            <a:headEnd/>
            <a:tailEnd/>
          </a:ln>
          <a:effectLst/>
        </p:spPr>
      </p:pic>
      <p:sp>
        <p:nvSpPr>
          <p:cNvPr id="269318" name="Text Box 6"/>
          <p:cNvSpPr txBox="1">
            <a:spLocks noChangeArrowheads="1"/>
          </p:cNvSpPr>
          <p:nvPr/>
        </p:nvSpPr>
        <p:spPr bwMode="auto">
          <a:xfrm>
            <a:off x="609600" y="3200400"/>
            <a:ext cx="8229600" cy="105410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600" b="1" dirty="0">
                <a:solidFill>
                  <a:schemeClr val="tx1"/>
                </a:solidFill>
                <a:latin typeface="Times New Roman" pitchFamily="18" charset="0"/>
              </a:rPr>
              <a:t>DUST     BREATH   ALIVE   TO TALK</a:t>
            </a:r>
          </a:p>
          <a:p>
            <a:pPr eaLnBrk="0" hangingPunct="0">
              <a:lnSpc>
                <a:spcPct val="25000"/>
              </a:lnSpc>
              <a:spcBef>
                <a:spcPct val="50000"/>
              </a:spcBef>
              <a:buClrTx/>
              <a:buFontTx/>
              <a:buNone/>
            </a:pPr>
            <a:r>
              <a:rPr lang="en-US" sz="3600" b="1" dirty="0">
                <a:solidFill>
                  <a:schemeClr val="tx1"/>
                </a:solidFill>
                <a:latin typeface="Times New Roman" pitchFamily="18" charset="0"/>
              </a:rPr>
              <a:t>                MOUTH</a:t>
            </a:r>
          </a:p>
        </p:txBody>
      </p:sp>
      <p:sp>
        <p:nvSpPr>
          <p:cNvPr id="269319" name="Text Box 7"/>
          <p:cNvSpPr txBox="1">
            <a:spLocks noChangeArrowheads="1"/>
          </p:cNvSpPr>
          <p:nvPr/>
        </p:nvSpPr>
        <p:spPr bwMode="auto">
          <a:xfrm>
            <a:off x="2133600" y="2057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69320" name="Text Box 8"/>
          <p:cNvSpPr txBox="1">
            <a:spLocks noChangeArrowheads="1"/>
          </p:cNvSpPr>
          <p:nvPr/>
        </p:nvSpPr>
        <p:spPr bwMode="auto">
          <a:xfrm>
            <a:off x="4419600" y="1295400"/>
            <a:ext cx="4572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dirty="0">
              <a:solidFill>
                <a:schemeClr val="tx1"/>
              </a:solidFill>
              <a:latin typeface="Times New Roman" pitchFamily="18" charset="0"/>
            </a:endParaRPr>
          </a:p>
        </p:txBody>
      </p:sp>
      <p:sp>
        <p:nvSpPr>
          <p:cNvPr id="269321" name="Text Box 9"/>
          <p:cNvSpPr txBox="1">
            <a:spLocks noChangeArrowheads="1"/>
          </p:cNvSpPr>
          <p:nvPr/>
        </p:nvSpPr>
        <p:spPr bwMode="auto">
          <a:xfrm>
            <a:off x="4419600" y="2057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69322" name="Text Box 10"/>
          <p:cNvSpPr txBox="1">
            <a:spLocks noChangeArrowheads="1"/>
          </p:cNvSpPr>
          <p:nvPr/>
        </p:nvSpPr>
        <p:spPr bwMode="auto">
          <a:xfrm>
            <a:off x="1828800" y="3276600"/>
            <a:ext cx="3810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dirty="0">
              <a:solidFill>
                <a:schemeClr val="tx1"/>
              </a:solidFill>
              <a:latin typeface="Times New Roman" pitchFamily="18" charset="0"/>
            </a:endParaRPr>
          </a:p>
        </p:txBody>
      </p:sp>
      <p:sp>
        <p:nvSpPr>
          <p:cNvPr id="269323" name="Text Box 11"/>
          <p:cNvSpPr txBox="1">
            <a:spLocks noChangeArrowheads="1"/>
          </p:cNvSpPr>
          <p:nvPr/>
        </p:nvSpPr>
        <p:spPr bwMode="auto">
          <a:xfrm>
            <a:off x="6248400" y="19812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69324" name="Text Box 12"/>
          <p:cNvSpPr txBox="1">
            <a:spLocks noChangeArrowheads="1"/>
          </p:cNvSpPr>
          <p:nvPr/>
        </p:nvSpPr>
        <p:spPr bwMode="auto">
          <a:xfrm>
            <a:off x="5867400" y="3048000"/>
            <a:ext cx="6858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dirty="0">
              <a:solidFill>
                <a:schemeClr val="tx1"/>
              </a:solidFill>
              <a:latin typeface="Times New Roman" pitchFamily="18" charset="0"/>
            </a:endParaRPr>
          </a:p>
        </p:txBody>
      </p:sp>
      <p:sp>
        <p:nvSpPr>
          <p:cNvPr id="269325" name="Text Box 13"/>
          <p:cNvSpPr txBox="1">
            <a:spLocks noChangeArrowheads="1"/>
          </p:cNvSpPr>
          <p:nvPr/>
        </p:nvSpPr>
        <p:spPr bwMode="auto">
          <a:xfrm>
            <a:off x="152400" y="152400"/>
            <a:ext cx="8839200" cy="1554163"/>
          </a:xfrm>
          <a:prstGeom prst="rect">
            <a:avLst/>
          </a:prstGeom>
          <a:solidFill>
            <a:schemeClr val="bg1"/>
          </a:solidFill>
          <a:ln w="9525">
            <a:noFill/>
            <a:miter lim="800000"/>
            <a:headEnd/>
            <a:tailEnd/>
          </a:ln>
          <a:effectLst/>
        </p:spPr>
        <p:txBody>
          <a:bodyPr>
            <a:spAutoFit/>
          </a:bodyPr>
          <a:lstStyle/>
          <a:p>
            <a:pPr eaLnBrk="0" hangingPunct="0">
              <a:spcBef>
                <a:spcPct val="50000"/>
              </a:spcBef>
              <a:buClrTx/>
              <a:buFontTx/>
              <a:buNone/>
            </a:pPr>
            <a:r>
              <a:rPr lang="en-US" b="1" dirty="0">
                <a:solidFill>
                  <a:schemeClr val="tx1"/>
                </a:solidFill>
                <a:latin typeface="Times New Roman" pitchFamily="18" charset="0"/>
              </a:rPr>
              <a:t>Then the LORD God </a:t>
            </a:r>
            <a:r>
              <a:rPr lang="en-US" sz="3200" b="1" u="sng" dirty="0">
                <a:solidFill>
                  <a:schemeClr val="tx1"/>
                </a:solidFill>
                <a:latin typeface="Times New Roman" pitchFamily="18" charset="0"/>
              </a:rPr>
              <a:t>CREATED</a:t>
            </a:r>
            <a:r>
              <a:rPr lang="en-US" b="1" dirty="0">
                <a:solidFill>
                  <a:schemeClr val="tx1"/>
                </a:solidFill>
                <a:latin typeface="Times New Roman" pitchFamily="18" charset="0"/>
              </a:rPr>
              <a:t> man of </a:t>
            </a:r>
            <a:r>
              <a:rPr lang="en-US" sz="3200" b="1" u="sng" dirty="0">
                <a:solidFill>
                  <a:schemeClr val="tx1"/>
                </a:solidFill>
                <a:latin typeface="Times New Roman" pitchFamily="18" charset="0"/>
              </a:rPr>
              <a:t>dust</a:t>
            </a:r>
            <a:r>
              <a:rPr lang="en-US" b="1" dirty="0">
                <a:solidFill>
                  <a:schemeClr val="tx1"/>
                </a:solidFill>
                <a:latin typeface="Times New Roman" pitchFamily="18" charset="0"/>
              </a:rPr>
              <a:t> from the ground, and </a:t>
            </a:r>
            <a:r>
              <a:rPr lang="en-US" sz="3200" b="1" u="sng" dirty="0">
                <a:solidFill>
                  <a:schemeClr val="tx1"/>
                </a:solidFill>
                <a:latin typeface="Times New Roman" pitchFamily="18" charset="0"/>
              </a:rPr>
              <a:t>breathed</a:t>
            </a:r>
            <a:r>
              <a:rPr lang="en-US" b="1" dirty="0">
                <a:solidFill>
                  <a:schemeClr val="tx1"/>
                </a:solidFill>
                <a:latin typeface="Times New Roman" pitchFamily="18" charset="0"/>
              </a:rPr>
              <a:t> into his nostrils the </a:t>
            </a:r>
            <a:r>
              <a:rPr lang="en-US" sz="3200" b="1" u="sng" dirty="0">
                <a:solidFill>
                  <a:schemeClr val="tx1"/>
                </a:solidFill>
                <a:latin typeface="Times New Roman" pitchFamily="18" charset="0"/>
              </a:rPr>
              <a:t>breath</a:t>
            </a:r>
            <a:r>
              <a:rPr lang="en-US" b="1" dirty="0">
                <a:solidFill>
                  <a:schemeClr val="tx1"/>
                </a:solidFill>
                <a:latin typeface="Times New Roman" pitchFamily="18" charset="0"/>
              </a:rPr>
              <a:t> of life; and man became a </a:t>
            </a:r>
            <a:r>
              <a:rPr lang="en-US" sz="3200" b="1" u="sng" dirty="0">
                <a:solidFill>
                  <a:schemeClr val="tx1"/>
                </a:solidFill>
                <a:latin typeface="Times New Roman" pitchFamily="18" charset="0"/>
              </a:rPr>
              <a:t>living</a:t>
            </a:r>
            <a:r>
              <a:rPr lang="en-US" b="1" dirty="0">
                <a:solidFill>
                  <a:schemeClr val="tx1"/>
                </a:solidFill>
                <a:latin typeface="Times New Roman" pitchFamily="18" charset="0"/>
              </a:rPr>
              <a:t> being.       (Genesis 2:7)</a:t>
            </a:r>
            <a:r>
              <a:rPr lang="en-US" b="1" dirty="0">
                <a:solidFill>
                  <a:srgbClr val="000000"/>
                </a:solidFill>
                <a:latin typeface="Times New Roman" pitchFamily="18" charset="0"/>
              </a:rPr>
              <a:t> </a:t>
            </a:r>
          </a:p>
        </p:txBody>
      </p:sp>
      <p:pic>
        <p:nvPicPr>
          <p:cNvPr id="269326" name="Picture 14"/>
          <p:cNvPicPr>
            <a:picLocks noChangeAspect="1" noChangeArrowheads="1"/>
          </p:cNvPicPr>
          <p:nvPr/>
        </p:nvPicPr>
        <p:blipFill>
          <a:blip r:embed="rId7" cstate="print"/>
          <a:srcRect/>
          <a:stretch>
            <a:fillRect/>
          </a:stretch>
        </p:blipFill>
        <p:spPr bwMode="auto">
          <a:xfrm>
            <a:off x="457200" y="4495800"/>
            <a:ext cx="1752600" cy="1619250"/>
          </a:xfrm>
          <a:prstGeom prst="rect">
            <a:avLst/>
          </a:prstGeom>
          <a:noFill/>
          <a:ln w="9525">
            <a:noFill/>
            <a:miter lim="800000"/>
            <a:headEnd/>
            <a:tailEnd/>
          </a:ln>
          <a:effectLst/>
        </p:spPr>
      </p:pic>
      <p:pic>
        <p:nvPicPr>
          <p:cNvPr id="269327" name="Picture 15"/>
          <p:cNvPicPr>
            <a:picLocks noChangeAspect="1" noChangeArrowheads="1"/>
          </p:cNvPicPr>
          <p:nvPr/>
        </p:nvPicPr>
        <p:blipFill>
          <a:blip r:embed="rId8" cstate="print"/>
          <a:srcRect/>
          <a:stretch>
            <a:fillRect/>
          </a:stretch>
        </p:blipFill>
        <p:spPr bwMode="auto">
          <a:xfrm>
            <a:off x="3352800" y="4495800"/>
            <a:ext cx="1914525" cy="1590675"/>
          </a:xfrm>
          <a:prstGeom prst="rect">
            <a:avLst/>
          </a:prstGeom>
          <a:noFill/>
          <a:ln w="9525">
            <a:noFill/>
            <a:miter lim="800000"/>
            <a:headEnd/>
            <a:tailEnd/>
          </a:ln>
          <a:effectLst/>
        </p:spPr>
      </p:pic>
      <p:pic>
        <p:nvPicPr>
          <p:cNvPr id="269328" name="Picture 16"/>
          <p:cNvPicPr>
            <a:picLocks noChangeAspect="1" noChangeArrowheads="1"/>
          </p:cNvPicPr>
          <p:nvPr/>
        </p:nvPicPr>
        <p:blipFill>
          <a:blip r:embed="rId9" cstate="print"/>
          <a:srcRect/>
          <a:stretch>
            <a:fillRect/>
          </a:stretch>
        </p:blipFill>
        <p:spPr bwMode="auto">
          <a:xfrm>
            <a:off x="6248400" y="4419600"/>
            <a:ext cx="1838325" cy="1685925"/>
          </a:xfrm>
          <a:prstGeom prst="rect">
            <a:avLst/>
          </a:prstGeom>
          <a:noFill/>
          <a:ln w="9525">
            <a:noFill/>
            <a:miter lim="800000"/>
            <a:headEnd/>
            <a:tailEnd/>
          </a:ln>
          <a:effectLst/>
        </p:spPr>
      </p:pic>
      <p:sp>
        <p:nvSpPr>
          <p:cNvPr id="269329" name="Text Box 17"/>
          <p:cNvSpPr txBox="1">
            <a:spLocks noChangeArrowheads="1"/>
          </p:cNvSpPr>
          <p:nvPr/>
        </p:nvSpPr>
        <p:spPr bwMode="auto">
          <a:xfrm>
            <a:off x="2514600" y="4724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69330" name="Text Box 18"/>
          <p:cNvSpPr txBox="1">
            <a:spLocks noChangeArrowheads="1"/>
          </p:cNvSpPr>
          <p:nvPr/>
        </p:nvSpPr>
        <p:spPr bwMode="auto">
          <a:xfrm>
            <a:off x="5334000" y="48006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69331" name="Text Box 19"/>
          <p:cNvSpPr txBox="1">
            <a:spLocks noChangeArrowheads="1"/>
          </p:cNvSpPr>
          <p:nvPr/>
        </p:nvSpPr>
        <p:spPr bwMode="auto">
          <a:xfrm>
            <a:off x="304800" y="6019800"/>
            <a:ext cx="8534400" cy="64135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600" b="1" dirty="0">
                <a:solidFill>
                  <a:schemeClr val="tx1"/>
                </a:solidFill>
                <a:latin typeface="Times New Roman" pitchFamily="18" charset="0"/>
              </a:rPr>
              <a:t>TO TALK     WALKING     TO CREATE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69328"/>
                                        </p:tgtEl>
                                        <p:attrNameLst>
                                          <p:attrName>style.visibility</p:attrName>
                                        </p:attrNameLst>
                                      </p:cBhvr>
                                      <p:to>
                                        <p:strVal val="visible"/>
                                      </p:to>
                                    </p:set>
                                    <p:animEffect transition="in" filter="checkerboard(across)">
                                      <p:cBhvr>
                                        <p:cTn id="7" dur="500"/>
                                        <p:tgtEl>
                                          <p:spTgt spid="2693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100000"/>
                                  </p:iterate>
                                  <p:childTnLst>
                                    <p:set>
                                      <p:cBhvr>
                                        <p:cTn id="11" dur="1" fill="hold">
                                          <p:stCondLst>
                                            <p:cond delay="0"/>
                                          </p:stCondLst>
                                        </p:cTn>
                                        <p:tgtEl>
                                          <p:spTgt spid="269331"/>
                                        </p:tgtEl>
                                        <p:attrNameLst>
                                          <p:attrName>style.visibility</p:attrName>
                                        </p:attrNameLst>
                                      </p:cBhvr>
                                      <p:to>
                                        <p:strVal val="visible"/>
                                      </p:to>
                                    </p:set>
                                    <p:anim calcmode="lin" valueType="num">
                                      <p:cBhvr additive="base">
                                        <p:cTn id="12" dur="75" fill="hold"/>
                                        <p:tgtEl>
                                          <p:spTgt spid="269331"/>
                                        </p:tgtEl>
                                        <p:attrNameLst>
                                          <p:attrName>ppt_x</p:attrName>
                                        </p:attrNameLst>
                                      </p:cBhvr>
                                      <p:tavLst>
                                        <p:tav tm="0">
                                          <p:val>
                                            <p:strVal val="#ppt_x"/>
                                          </p:val>
                                        </p:tav>
                                        <p:tav tm="100000">
                                          <p:val>
                                            <p:strVal val="#ppt_x"/>
                                          </p:val>
                                        </p:tav>
                                      </p:tavLst>
                                    </p:anim>
                                    <p:anim calcmode="lin" valueType="num">
                                      <p:cBhvr additive="base">
                                        <p:cTn id="13" dur="75" fill="hold"/>
                                        <p:tgtEl>
                                          <p:spTgt spid="269331"/>
                                        </p:tgtEl>
                                        <p:attrNameLst>
                                          <p:attrName>ppt_y</p:attrName>
                                        </p:attrNameLst>
                                      </p:cBhvr>
                                      <p:tavLst>
                                        <p:tav tm="0">
                                          <p:val>
                                            <p:strVal val="1+#ppt_h/2"/>
                                          </p:val>
                                        </p:tav>
                                        <p:tav tm="100000">
                                          <p:val>
                                            <p:strVal val="#ppt_y"/>
                                          </p:val>
                                        </p:tav>
                                      </p:tavLst>
                                    </p:anim>
                                  </p:childTnLst>
                                </p:cTn>
                              </p:par>
                            </p:childTnLst>
                          </p:cTn>
                        </p:par>
                        <p:par>
                          <p:cTn id="14" fill="hold">
                            <p:stCondLst>
                              <p:cond delay="1575"/>
                            </p:stCondLst>
                            <p:childTnLst>
                              <p:par>
                                <p:cTn id="15" presetID="5" presetClass="entr" presetSubtype="10" fill="hold" nodeType="afterEffect">
                                  <p:stCondLst>
                                    <p:cond delay="0"/>
                                  </p:stCondLst>
                                  <p:childTnLst>
                                    <p:set>
                                      <p:cBhvr>
                                        <p:cTn id="16" dur="1" fill="hold">
                                          <p:stCondLst>
                                            <p:cond delay="0"/>
                                          </p:stCondLst>
                                        </p:cTn>
                                        <p:tgtEl>
                                          <p:spTgt spid="269326"/>
                                        </p:tgtEl>
                                        <p:attrNameLst>
                                          <p:attrName>style.visibility</p:attrName>
                                        </p:attrNameLst>
                                      </p:cBhvr>
                                      <p:to>
                                        <p:strVal val="visible"/>
                                      </p:to>
                                    </p:set>
                                    <p:animEffect transition="in" filter="checkerboard(across)">
                                      <p:cBhvr>
                                        <p:cTn id="17" dur="500"/>
                                        <p:tgtEl>
                                          <p:spTgt spid="269326"/>
                                        </p:tgtEl>
                                      </p:cBhvr>
                                    </p:animEffect>
                                  </p:childTnLst>
                                </p:cTn>
                              </p:par>
                            </p:childTnLst>
                          </p:cTn>
                        </p:par>
                        <p:par>
                          <p:cTn id="18" fill="hold">
                            <p:stCondLst>
                              <p:cond delay="2075"/>
                            </p:stCondLst>
                            <p:childTnLst>
                              <p:par>
                                <p:cTn id="19" presetID="5" presetClass="entr" presetSubtype="10" fill="hold" grpId="0" nodeType="afterEffect">
                                  <p:stCondLst>
                                    <p:cond delay="0"/>
                                  </p:stCondLst>
                                  <p:childTnLst>
                                    <p:set>
                                      <p:cBhvr>
                                        <p:cTn id="20" dur="1" fill="hold">
                                          <p:stCondLst>
                                            <p:cond delay="0"/>
                                          </p:stCondLst>
                                        </p:cTn>
                                        <p:tgtEl>
                                          <p:spTgt spid="269329"/>
                                        </p:tgtEl>
                                        <p:attrNameLst>
                                          <p:attrName>style.visibility</p:attrName>
                                        </p:attrNameLst>
                                      </p:cBhvr>
                                      <p:to>
                                        <p:strVal val="visible"/>
                                      </p:to>
                                    </p:set>
                                    <p:animEffect transition="in" filter="checkerboard(across)">
                                      <p:cBhvr>
                                        <p:cTn id="21" dur="500"/>
                                        <p:tgtEl>
                                          <p:spTgt spid="269329"/>
                                        </p:tgtEl>
                                      </p:cBhvr>
                                    </p:animEffect>
                                  </p:childTnLst>
                                </p:cTn>
                              </p:par>
                            </p:childTnLst>
                          </p:cTn>
                        </p:par>
                        <p:par>
                          <p:cTn id="22" fill="hold">
                            <p:stCondLst>
                              <p:cond delay="2575"/>
                            </p:stCondLst>
                            <p:childTnLst>
                              <p:par>
                                <p:cTn id="23" presetID="3" presetClass="entr" presetSubtype="10" fill="hold" nodeType="afterEffect">
                                  <p:stCondLst>
                                    <p:cond delay="0"/>
                                  </p:stCondLst>
                                  <p:childTnLst>
                                    <p:set>
                                      <p:cBhvr>
                                        <p:cTn id="24" dur="1" fill="hold">
                                          <p:stCondLst>
                                            <p:cond delay="0"/>
                                          </p:stCondLst>
                                        </p:cTn>
                                        <p:tgtEl>
                                          <p:spTgt spid="269327"/>
                                        </p:tgtEl>
                                        <p:attrNameLst>
                                          <p:attrName>style.visibility</p:attrName>
                                        </p:attrNameLst>
                                      </p:cBhvr>
                                      <p:to>
                                        <p:strVal val="visible"/>
                                      </p:to>
                                    </p:set>
                                    <p:animEffect transition="in" filter="blinds(horizontal)">
                                      <p:cBhvr>
                                        <p:cTn id="25" dur="500"/>
                                        <p:tgtEl>
                                          <p:spTgt spid="26932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69317"/>
                                        </p:tgtEl>
                                        <p:attrNameLst>
                                          <p:attrName>style.visibility</p:attrName>
                                        </p:attrNameLst>
                                      </p:cBhvr>
                                      <p:to>
                                        <p:strVal val="visible"/>
                                      </p:to>
                                    </p:set>
                                    <p:animEffect transition="in" filter="checkerboard(across)">
                                      <p:cBhvr>
                                        <p:cTn id="30" dur="500"/>
                                        <p:tgtEl>
                                          <p:spTgt spid="2693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69318"/>
                                        </p:tgtEl>
                                        <p:attrNameLst>
                                          <p:attrName>style.visibility</p:attrName>
                                        </p:attrNameLst>
                                      </p:cBhvr>
                                      <p:to>
                                        <p:strVal val="visible"/>
                                      </p:to>
                                    </p:set>
                                    <p:animEffect transition="in" filter="dissolve">
                                      <p:cBhvr>
                                        <p:cTn id="35" dur="500"/>
                                        <p:tgtEl>
                                          <p:spTgt spid="269318"/>
                                        </p:tgtEl>
                                      </p:cBhvr>
                                    </p:animEffect>
                                  </p:childTnLst>
                                </p:cTn>
                              </p:par>
                            </p:childTnLst>
                          </p:cTn>
                        </p:par>
                        <p:par>
                          <p:cTn id="36" fill="hold">
                            <p:stCondLst>
                              <p:cond delay="500"/>
                            </p:stCondLst>
                            <p:childTnLst>
                              <p:par>
                                <p:cTn id="37" presetID="5" presetClass="entr" presetSubtype="10" fill="hold" nodeType="afterEffect">
                                  <p:stCondLst>
                                    <p:cond delay="0"/>
                                  </p:stCondLst>
                                  <p:childTnLst>
                                    <p:set>
                                      <p:cBhvr>
                                        <p:cTn id="38" dur="1" fill="hold">
                                          <p:stCondLst>
                                            <p:cond delay="0"/>
                                          </p:stCondLst>
                                        </p:cTn>
                                        <p:tgtEl>
                                          <p:spTgt spid="269314"/>
                                        </p:tgtEl>
                                        <p:attrNameLst>
                                          <p:attrName>style.visibility</p:attrName>
                                        </p:attrNameLst>
                                      </p:cBhvr>
                                      <p:to>
                                        <p:strVal val="visible"/>
                                      </p:to>
                                    </p:set>
                                    <p:animEffect transition="in" filter="checkerboard(across)">
                                      <p:cBhvr>
                                        <p:cTn id="39" dur="500"/>
                                        <p:tgtEl>
                                          <p:spTgt spid="269314"/>
                                        </p:tgtEl>
                                      </p:cBhvr>
                                    </p:animEffect>
                                  </p:childTnLst>
                                </p:cTn>
                              </p:par>
                            </p:childTnLst>
                          </p:cTn>
                        </p:par>
                        <p:par>
                          <p:cTn id="40" fill="hold">
                            <p:stCondLst>
                              <p:cond delay="1000"/>
                            </p:stCondLst>
                            <p:childTnLst>
                              <p:par>
                                <p:cTn id="41" presetID="5" presetClass="entr" presetSubtype="10" fill="hold" grpId="0" nodeType="afterEffect">
                                  <p:stCondLst>
                                    <p:cond delay="0"/>
                                  </p:stCondLst>
                                  <p:childTnLst>
                                    <p:set>
                                      <p:cBhvr>
                                        <p:cTn id="42" dur="1" fill="hold">
                                          <p:stCondLst>
                                            <p:cond delay="0"/>
                                          </p:stCondLst>
                                        </p:cTn>
                                        <p:tgtEl>
                                          <p:spTgt spid="269319"/>
                                        </p:tgtEl>
                                        <p:attrNameLst>
                                          <p:attrName>style.visibility</p:attrName>
                                        </p:attrNameLst>
                                      </p:cBhvr>
                                      <p:to>
                                        <p:strVal val="visible"/>
                                      </p:to>
                                    </p:set>
                                    <p:animEffect transition="in" filter="checkerboard(across)">
                                      <p:cBhvr>
                                        <p:cTn id="43" dur="500"/>
                                        <p:tgtEl>
                                          <p:spTgt spid="269319"/>
                                        </p:tgtEl>
                                      </p:cBhvr>
                                    </p:animEffect>
                                  </p:childTnLst>
                                </p:cTn>
                              </p:par>
                            </p:childTnLst>
                          </p:cTn>
                        </p:par>
                        <p:par>
                          <p:cTn id="44" fill="hold">
                            <p:stCondLst>
                              <p:cond delay="1500"/>
                            </p:stCondLst>
                            <p:childTnLst>
                              <p:par>
                                <p:cTn id="45" presetID="5" presetClass="entr" presetSubtype="10" fill="hold" nodeType="afterEffect">
                                  <p:stCondLst>
                                    <p:cond delay="0"/>
                                  </p:stCondLst>
                                  <p:childTnLst>
                                    <p:set>
                                      <p:cBhvr>
                                        <p:cTn id="46" dur="1" fill="hold">
                                          <p:stCondLst>
                                            <p:cond delay="0"/>
                                          </p:stCondLst>
                                        </p:cTn>
                                        <p:tgtEl>
                                          <p:spTgt spid="269315"/>
                                        </p:tgtEl>
                                        <p:attrNameLst>
                                          <p:attrName>style.visibility</p:attrName>
                                        </p:attrNameLst>
                                      </p:cBhvr>
                                      <p:to>
                                        <p:strVal val="visible"/>
                                      </p:to>
                                    </p:set>
                                    <p:animEffect transition="in" filter="checkerboard(across)">
                                      <p:cBhvr>
                                        <p:cTn id="47" dur="500"/>
                                        <p:tgtEl>
                                          <p:spTgt spid="269315"/>
                                        </p:tgtEl>
                                      </p:cBhvr>
                                    </p:animEffect>
                                  </p:childTnLst>
                                </p:cTn>
                              </p:par>
                            </p:childTnLst>
                          </p:cTn>
                        </p:par>
                        <p:par>
                          <p:cTn id="48" fill="hold">
                            <p:stCondLst>
                              <p:cond delay="2000"/>
                            </p:stCondLst>
                            <p:childTnLst>
                              <p:par>
                                <p:cTn id="49" presetID="5" presetClass="entr" presetSubtype="10" fill="hold" grpId="0" nodeType="afterEffect">
                                  <p:stCondLst>
                                    <p:cond delay="0"/>
                                  </p:stCondLst>
                                  <p:childTnLst>
                                    <p:set>
                                      <p:cBhvr>
                                        <p:cTn id="50" dur="1" fill="hold">
                                          <p:stCondLst>
                                            <p:cond delay="0"/>
                                          </p:stCondLst>
                                        </p:cTn>
                                        <p:tgtEl>
                                          <p:spTgt spid="269321"/>
                                        </p:tgtEl>
                                        <p:attrNameLst>
                                          <p:attrName>style.visibility</p:attrName>
                                        </p:attrNameLst>
                                      </p:cBhvr>
                                      <p:to>
                                        <p:strVal val="visible"/>
                                      </p:to>
                                    </p:set>
                                    <p:animEffect transition="in" filter="checkerboard(across)">
                                      <p:cBhvr>
                                        <p:cTn id="51" dur="500"/>
                                        <p:tgtEl>
                                          <p:spTgt spid="269321"/>
                                        </p:tgtEl>
                                      </p:cBhvr>
                                    </p:animEffect>
                                  </p:childTnLst>
                                </p:cTn>
                              </p:par>
                            </p:childTnLst>
                          </p:cTn>
                        </p:par>
                        <p:par>
                          <p:cTn id="52" fill="hold">
                            <p:stCondLst>
                              <p:cond delay="2500"/>
                            </p:stCondLst>
                            <p:childTnLst>
                              <p:par>
                                <p:cTn id="53" presetID="5" presetClass="entr" presetSubtype="10" fill="hold" nodeType="afterEffect">
                                  <p:stCondLst>
                                    <p:cond delay="0"/>
                                  </p:stCondLst>
                                  <p:childTnLst>
                                    <p:set>
                                      <p:cBhvr>
                                        <p:cTn id="54" dur="1" fill="hold">
                                          <p:stCondLst>
                                            <p:cond delay="0"/>
                                          </p:stCondLst>
                                        </p:cTn>
                                        <p:tgtEl>
                                          <p:spTgt spid="269316"/>
                                        </p:tgtEl>
                                        <p:attrNameLst>
                                          <p:attrName>style.visibility</p:attrName>
                                        </p:attrNameLst>
                                      </p:cBhvr>
                                      <p:to>
                                        <p:strVal val="visible"/>
                                      </p:to>
                                    </p:set>
                                    <p:animEffect transition="in" filter="checkerboard(across)">
                                      <p:cBhvr>
                                        <p:cTn id="55" dur="500"/>
                                        <p:tgtEl>
                                          <p:spTgt spid="269316"/>
                                        </p:tgtEl>
                                      </p:cBhvr>
                                    </p:animEffect>
                                  </p:childTnLst>
                                </p:cTn>
                              </p:par>
                            </p:childTnLst>
                          </p:cTn>
                        </p:par>
                        <p:par>
                          <p:cTn id="56" fill="hold">
                            <p:stCondLst>
                              <p:cond delay="3000"/>
                            </p:stCondLst>
                            <p:childTnLst>
                              <p:par>
                                <p:cTn id="57" presetID="5" presetClass="entr" presetSubtype="10" fill="hold" grpId="0" nodeType="afterEffect">
                                  <p:stCondLst>
                                    <p:cond delay="0"/>
                                  </p:stCondLst>
                                  <p:childTnLst>
                                    <p:set>
                                      <p:cBhvr>
                                        <p:cTn id="58" dur="1" fill="hold">
                                          <p:stCondLst>
                                            <p:cond delay="0"/>
                                          </p:stCondLst>
                                        </p:cTn>
                                        <p:tgtEl>
                                          <p:spTgt spid="269323"/>
                                        </p:tgtEl>
                                        <p:attrNameLst>
                                          <p:attrName>style.visibility</p:attrName>
                                        </p:attrNameLst>
                                      </p:cBhvr>
                                      <p:to>
                                        <p:strVal val="visible"/>
                                      </p:to>
                                    </p:set>
                                    <p:animEffect transition="in" filter="checkerboard(across)">
                                      <p:cBhvr>
                                        <p:cTn id="59" dur="500"/>
                                        <p:tgtEl>
                                          <p:spTgt spid="269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8" grpId="0" autoUpdateAnimBg="0"/>
      <p:bldP spid="269319" grpId="0" autoUpdateAnimBg="0"/>
      <p:bldP spid="269321" grpId="0" autoUpdateAnimBg="0"/>
      <p:bldP spid="269323" grpId="0" autoUpdateAnimBg="0"/>
      <p:bldP spid="269329" grpId="0" autoUpdateAnimBg="0"/>
      <p:bldP spid="26933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a:xfrm>
            <a:off x="228600" y="838200"/>
            <a:ext cx="8540750" cy="457200"/>
          </a:xfrm>
          <a:noFill/>
          <a:ln/>
        </p:spPr>
        <p:txBody>
          <a:bodyPr>
            <a:normAutofit fontScale="90000"/>
          </a:bodyPr>
          <a:lstStyle/>
          <a:p>
            <a:r>
              <a:rPr lang="en-US" sz="3600" b="1" dirty="0">
                <a:solidFill>
                  <a:schemeClr val="tx1"/>
                </a:solidFill>
                <a:latin typeface="Arial" charset="0"/>
              </a:rPr>
              <a:t>Theme Text:   Rom 1:20-23</a:t>
            </a:r>
          </a:p>
        </p:txBody>
      </p:sp>
      <p:sp>
        <p:nvSpPr>
          <p:cNvPr id="36871" name="Rectangle 7"/>
          <p:cNvSpPr>
            <a:spLocks noGrp="1" noChangeArrowheads="1"/>
          </p:cNvSpPr>
          <p:nvPr>
            <p:ph type="body" idx="1"/>
          </p:nvPr>
        </p:nvSpPr>
        <p:spPr>
          <a:xfrm>
            <a:off x="381000" y="1600200"/>
            <a:ext cx="8229600" cy="5029200"/>
          </a:xfrm>
          <a:noFill/>
          <a:ln/>
        </p:spPr>
        <p:txBody>
          <a:bodyPr/>
          <a:lstStyle/>
          <a:p>
            <a:r>
              <a:rPr lang="en-US" dirty="0">
                <a:latin typeface="+mj-lt"/>
              </a:rPr>
              <a:t>“For since the creation of the world His invisible attributes, His eternal power and divine nature, have been clearly seen, being understood through what has been made so that they are without excuse. </a:t>
            </a:r>
          </a:p>
          <a:p>
            <a:r>
              <a:rPr lang="en-US" dirty="0">
                <a:latin typeface="+mj-lt"/>
              </a:rPr>
              <a:t> For even though they knew God, they did not honor Him as God or give thanks, but they became futile in their speculations, and their foolish heart was darkened. </a:t>
            </a:r>
          </a:p>
          <a:p>
            <a:pPr>
              <a:lnSpc>
                <a:spcPct val="90000"/>
              </a:lnSpc>
              <a:buFontTx/>
              <a:buNone/>
            </a:pPr>
            <a:r>
              <a:rPr lang="en-US" b="1" i="1" dirty="0">
                <a:solidFill>
                  <a:srgbClr val="FF3300"/>
                </a:solidFill>
                <a:latin typeface="Arial" charset="0"/>
              </a:rPr>
              <a:t>								</a:t>
            </a:r>
          </a:p>
          <a:p>
            <a:pPr>
              <a:lnSpc>
                <a:spcPct val="90000"/>
              </a:lnSpc>
              <a:buFontTx/>
              <a:buNone/>
            </a:pPr>
            <a:r>
              <a:rPr lang="en-US" sz="2800" b="1" dirty="0">
                <a:latin typeface="Arial" charset="0"/>
              </a:rPr>
              <a:t>	</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3" cstate="print"/>
          <a:srcRect/>
          <a:stretch>
            <a:fillRect/>
          </a:stretch>
        </p:blipFill>
        <p:spPr bwMode="auto">
          <a:xfrm>
            <a:off x="762000" y="2438400"/>
            <a:ext cx="981075" cy="1047750"/>
          </a:xfrm>
          <a:prstGeom prst="rect">
            <a:avLst/>
          </a:prstGeom>
          <a:noFill/>
          <a:ln w="9525">
            <a:noFill/>
            <a:miter lim="800000"/>
            <a:headEnd/>
            <a:tailEnd/>
          </a:ln>
          <a:effectLst/>
        </p:spPr>
      </p:pic>
      <p:pic>
        <p:nvPicPr>
          <p:cNvPr id="271363" name="Picture 3"/>
          <p:cNvPicPr>
            <a:picLocks noChangeAspect="1" noChangeArrowheads="1"/>
          </p:cNvPicPr>
          <p:nvPr/>
        </p:nvPicPr>
        <p:blipFill>
          <a:blip r:embed="rId4" cstate="print"/>
          <a:srcRect/>
          <a:stretch>
            <a:fillRect/>
          </a:stretch>
        </p:blipFill>
        <p:spPr bwMode="auto">
          <a:xfrm>
            <a:off x="2514600" y="2514600"/>
            <a:ext cx="1276350" cy="1190625"/>
          </a:xfrm>
          <a:prstGeom prst="rect">
            <a:avLst/>
          </a:prstGeom>
          <a:noFill/>
          <a:ln w="9525">
            <a:noFill/>
            <a:miter lim="800000"/>
            <a:headEnd/>
            <a:tailEnd/>
          </a:ln>
          <a:effectLst/>
        </p:spPr>
      </p:pic>
      <p:pic>
        <p:nvPicPr>
          <p:cNvPr id="271364" name="Picture 4"/>
          <p:cNvPicPr>
            <a:picLocks noChangeAspect="1" noChangeArrowheads="1"/>
          </p:cNvPicPr>
          <p:nvPr/>
        </p:nvPicPr>
        <p:blipFill>
          <a:blip r:embed="rId5" cstate="print"/>
          <a:srcRect/>
          <a:stretch>
            <a:fillRect/>
          </a:stretch>
        </p:blipFill>
        <p:spPr bwMode="auto">
          <a:xfrm>
            <a:off x="4419600" y="2514600"/>
            <a:ext cx="1276350" cy="1095375"/>
          </a:xfrm>
          <a:prstGeom prst="rect">
            <a:avLst/>
          </a:prstGeom>
          <a:noFill/>
          <a:ln w="9525">
            <a:noFill/>
            <a:miter lim="800000"/>
            <a:headEnd/>
            <a:tailEnd/>
          </a:ln>
          <a:effectLst/>
        </p:spPr>
      </p:pic>
      <p:pic>
        <p:nvPicPr>
          <p:cNvPr id="271365" name="Picture 5"/>
          <p:cNvPicPr>
            <a:picLocks noChangeAspect="1" noChangeArrowheads="1"/>
          </p:cNvPicPr>
          <p:nvPr/>
        </p:nvPicPr>
        <p:blipFill>
          <a:blip r:embed="rId6" cstate="print"/>
          <a:srcRect/>
          <a:stretch>
            <a:fillRect/>
          </a:stretch>
        </p:blipFill>
        <p:spPr bwMode="auto">
          <a:xfrm>
            <a:off x="7086600" y="2286000"/>
            <a:ext cx="1400175" cy="1352550"/>
          </a:xfrm>
          <a:prstGeom prst="rect">
            <a:avLst/>
          </a:prstGeom>
          <a:noFill/>
          <a:ln w="9525">
            <a:noFill/>
            <a:miter lim="800000"/>
            <a:headEnd/>
            <a:tailEnd/>
          </a:ln>
          <a:effectLst/>
        </p:spPr>
      </p:pic>
      <p:sp>
        <p:nvSpPr>
          <p:cNvPr id="271366" name="Text Box 6"/>
          <p:cNvSpPr txBox="1">
            <a:spLocks noChangeArrowheads="1"/>
          </p:cNvSpPr>
          <p:nvPr/>
        </p:nvSpPr>
        <p:spPr bwMode="auto">
          <a:xfrm>
            <a:off x="457200" y="3886200"/>
            <a:ext cx="1752600" cy="64135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600" b="1" dirty="0">
                <a:solidFill>
                  <a:schemeClr val="tx1"/>
                </a:solidFill>
                <a:latin typeface="Times New Roman" pitchFamily="18" charset="0"/>
              </a:rPr>
              <a:t>ALIVE</a:t>
            </a:r>
          </a:p>
        </p:txBody>
      </p:sp>
      <p:sp>
        <p:nvSpPr>
          <p:cNvPr id="271367" name="Text Box 7"/>
          <p:cNvSpPr txBox="1">
            <a:spLocks noChangeArrowheads="1"/>
          </p:cNvSpPr>
          <p:nvPr/>
        </p:nvSpPr>
        <p:spPr bwMode="auto">
          <a:xfrm>
            <a:off x="4419600" y="1295400"/>
            <a:ext cx="4572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dirty="0">
              <a:solidFill>
                <a:schemeClr val="tx1"/>
              </a:solidFill>
              <a:latin typeface="Times New Roman" pitchFamily="18" charset="0"/>
            </a:endParaRPr>
          </a:p>
        </p:txBody>
      </p:sp>
      <p:sp>
        <p:nvSpPr>
          <p:cNvPr id="271368" name="Text Box 8"/>
          <p:cNvSpPr txBox="1">
            <a:spLocks noChangeArrowheads="1"/>
          </p:cNvSpPr>
          <p:nvPr/>
        </p:nvSpPr>
        <p:spPr bwMode="auto">
          <a:xfrm>
            <a:off x="1828800" y="3276600"/>
            <a:ext cx="3810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dirty="0">
              <a:solidFill>
                <a:schemeClr val="tx1"/>
              </a:solidFill>
              <a:latin typeface="Times New Roman" pitchFamily="18" charset="0"/>
            </a:endParaRPr>
          </a:p>
        </p:txBody>
      </p:sp>
      <p:sp>
        <p:nvSpPr>
          <p:cNvPr id="271369" name="Text Box 9"/>
          <p:cNvSpPr txBox="1">
            <a:spLocks noChangeArrowheads="1"/>
          </p:cNvSpPr>
          <p:nvPr/>
        </p:nvSpPr>
        <p:spPr bwMode="auto">
          <a:xfrm>
            <a:off x="3810000" y="25146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71370" name="Text Box 10"/>
          <p:cNvSpPr txBox="1">
            <a:spLocks noChangeArrowheads="1"/>
          </p:cNvSpPr>
          <p:nvPr/>
        </p:nvSpPr>
        <p:spPr bwMode="auto">
          <a:xfrm>
            <a:off x="1828800" y="2514600"/>
            <a:ext cx="6096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71371" name="Text Box 11"/>
          <p:cNvSpPr txBox="1">
            <a:spLocks noChangeArrowheads="1"/>
          </p:cNvSpPr>
          <p:nvPr/>
        </p:nvSpPr>
        <p:spPr bwMode="auto">
          <a:xfrm>
            <a:off x="5867400" y="3048000"/>
            <a:ext cx="685800" cy="457200"/>
          </a:xfrm>
          <a:prstGeom prst="rect">
            <a:avLst/>
          </a:prstGeom>
          <a:noFill/>
          <a:ln w="9525">
            <a:noFill/>
            <a:miter lim="800000"/>
            <a:headEnd/>
            <a:tailEnd/>
          </a:ln>
          <a:effectLst/>
        </p:spPr>
        <p:txBody>
          <a:bodyPr>
            <a:spAutoFit/>
          </a:bodyPr>
          <a:lstStyle/>
          <a:p>
            <a:pPr eaLnBrk="0" hangingPunct="0">
              <a:spcBef>
                <a:spcPct val="50000"/>
              </a:spcBef>
              <a:buClrTx/>
              <a:buFontTx/>
              <a:buNone/>
            </a:pPr>
            <a:endParaRPr lang="en-US" sz="2400" dirty="0">
              <a:solidFill>
                <a:schemeClr val="tx1"/>
              </a:solidFill>
              <a:latin typeface="Times New Roman" pitchFamily="18" charset="0"/>
            </a:endParaRPr>
          </a:p>
        </p:txBody>
      </p:sp>
      <p:sp>
        <p:nvSpPr>
          <p:cNvPr id="271372" name="Text Box 12"/>
          <p:cNvSpPr txBox="1">
            <a:spLocks noChangeArrowheads="1"/>
          </p:cNvSpPr>
          <p:nvPr/>
        </p:nvSpPr>
        <p:spPr bwMode="auto">
          <a:xfrm>
            <a:off x="6096000" y="25146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71373" name="Text Box 13"/>
          <p:cNvSpPr txBox="1">
            <a:spLocks noChangeArrowheads="1"/>
          </p:cNvSpPr>
          <p:nvPr/>
        </p:nvSpPr>
        <p:spPr bwMode="auto">
          <a:xfrm>
            <a:off x="2514600" y="3886200"/>
            <a:ext cx="1447800" cy="6413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chemeClr val="tx2"/>
                </a:solidFill>
                <a:latin typeface="Times New Roman" pitchFamily="18" charset="0"/>
              </a:rPr>
              <a:t>DUST</a:t>
            </a:r>
          </a:p>
        </p:txBody>
      </p:sp>
      <p:sp>
        <p:nvSpPr>
          <p:cNvPr id="271374" name="Text Box 14"/>
          <p:cNvSpPr txBox="1">
            <a:spLocks noChangeArrowheads="1"/>
          </p:cNvSpPr>
          <p:nvPr/>
        </p:nvSpPr>
        <p:spPr bwMode="auto">
          <a:xfrm>
            <a:off x="4343400" y="3886200"/>
            <a:ext cx="1371600" cy="6413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chemeClr val="tx2"/>
                </a:solidFill>
                <a:latin typeface="Times New Roman" pitchFamily="18" charset="0"/>
              </a:rPr>
              <a:t>MAN</a:t>
            </a:r>
          </a:p>
        </p:txBody>
      </p:sp>
      <p:sp>
        <p:nvSpPr>
          <p:cNvPr id="271375" name="Text Box 15"/>
          <p:cNvSpPr txBox="1">
            <a:spLocks noChangeArrowheads="1"/>
          </p:cNvSpPr>
          <p:nvPr/>
        </p:nvSpPr>
        <p:spPr bwMode="auto">
          <a:xfrm>
            <a:off x="6934200" y="3886200"/>
            <a:ext cx="1600200" cy="6413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rgbClr val="CC3300"/>
                </a:solidFill>
                <a:latin typeface="Times New Roman" pitchFamily="18" charset="0"/>
              </a:rPr>
              <a:t>FIRST</a:t>
            </a:r>
          </a:p>
        </p:txBody>
      </p:sp>
      <p:sp>
        <p:nvSpPr>
          <p:cNvPr id="271376" name="Text Box 16"/>
          <p:cNvSpPr txBox="1">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rgbClr val="000000"/>
                </a:solidFill>
                <a:latin typeface="Times New Roman" pitchFamily="18" charset="0"/>
              </a:rPr>
              <a:t>According to the Bible</a:t>
            </a:r>
          </a:p>
          <a:p>
            <a:pPr algn="ctr" eaLnBrk="0" hangingPunct="0">
              <a:spcBef>
                <a:spcPct val="50000"/>
              </a:spcBef>
              <a:buClrTx/>
              <a:buFontTx/>
              <a:buNone/>
            </a:pPr>
            <a:r>
              <a:rPr lang="en-US" sz="4000" b="1" dirty="0">
                <a:solidFill>
                  <a:srgbClr val="000000"/>
                </a:solidFill>
                <a:latin typeface="Times New Roman" pitchFamily="18" charset="0"/>
              </a:rPr>
              <a:t>The</a:t>
            </a:r>
            <a:r>
              <a:rPr lang="en-US" sz="4000" b="1" dirty="0">
                <a:solidFill>
                  <a:schemeClr val="tx2"/>
                </a:solidFill>
                <a:latin typeface="Times New Roman" pitchFamily="18" charset="0"/>
              </a:rPr>
              <a:t> </a:t>
            </a:r>
            <a:r>
              <a:rPr lang="en-US" sz="4800" b="1" dirty="0">
                <a:solidFill>
                  <a:srgbClr val="CC3300"/>
                </a:solidFill>
                <a:latin typeface="Times New Roman" pitchFamily="18" charset="0"/>
              </a:rPr>
              <a:t>First</a:t>
            </a:r>
            <a:r>
              <a:rPr lang="en-US" sz="4000" b="1" dirty="0">
                <a:solidFill>
                  <a:schemeClr val="tx2"/>
                </a:solidFill>
                <a:latin typeface="Times New Roman" pitchFamily="18" charset="0"/>
              </a:rPr>
              <a:t> </a:t>
            </a:r>
            <a:r>
              <a:rPr lang="en-US" sz="4000" b="1" dirty="0">
                <a:solidFill>
                  <a:srgbClr val="000000"/>
                </a:solidFill>
                <a:latin typeface="Times New Roman" pitchFamily="18" charset="0"/>
              </a:rPr>
              <a:t>Man was a Living Dust Man</a:t>
            </a:r>
          </a:p>
        </p:txBody>
      </p:sp>
      <p:sp>
        <p:nvSpPr>
          <p:cNvPr id="271377" name="Text Box 17"/>
          <p:cNvSpPr txBox="1">
            <a:spLocks noChangeArrowheads="1"/>
          </p:cNvSpPr>
          <p:nvPr/>
        </p:nvSpPr>
        <p:spPr bwMode="auto">
          <a:xfrm>
            <a:off x="0" y="5029200"/>
            <a:ext cx="9144000" cy="1311275"/>
          </a:xfrm>
          <a:prstGeom prst="rect">
            <a:avLst/>
          </a:prstGeom>
          <a:solidFill>
            <a:schemeClr val="bg1"/>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rgbClr val="000000"/>
                </a:solidFill>
                <a:latin typeface="Times New Roman" pitchFamily="18" charset="0"/>
              </a:rPr>
              <a:t>According to the Chinese language, 4500 years ago this was also believed in China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slide(fromBottom)">
                                      <p:cBhvr>
                                        <p:cTn id="7" dur="500"/>
                                        <p:tgtEl>
                                          <p:spTgt spid="27136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71375"/>
                                        </p:tgtEl>
                                        <p:attrNameLst>
                                          <p:attrName>style.visibility</p:attrName>
                                        </p:attrNameLst>
                                      </p:cBhvr>
                                      <p:to>
                                        <p:strVal val="visible"/>
                                      </p:to>
                                    </p:set>
                                    <p:animEffect transition="in" filter="slide(fromBottom)">
                                      <p:cBhvr>
                                        <p:cTn id="11" dur="500"/>
                                        <p:tgtEl>
                                          <p:spTgt spid="27137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1362"/>
                                        </p:tgtEl>
                                        <p:attrNameLst>
                                          <p:attrName>style.visibility</p:attrName>
                                        </p:attrNameLst>
                                      </p:cBhvr>
                                      <p:to>
                                        <p:strVal val="visible"/>
                                      </p:to>
                                    </p:set>
                                    <p:anim calcmode="lin" valueType="num">
                                      <p:cBhvr additive="base">
                                        <p:cTn id="16" dur="500" fill="hold"/>
                                        <p:tgtEl>
                                          <p:spTgt spid="271362"/>
                                        </p:tgtEl>
                                        <p:attrNameLst>
                                          <p:attrName>ppt_x</p:attrName>
                                        </p:attrNameLst>
                                      </p:cBhvr>
                                      <p:tavLst>
                                        <p:tav tm="0">
                                          <p:val>
                                            <p:strVal val="0-#ppt_w/2"/>
                                          </p:val>
                                        </p:tav>
                                        <p:tav tm="100000">
                                          <p:val>
                                            <p:strVal val="#ppt_x"/>
                                          </p:val>
                                        </p:tav>
                                      </p:tavLst>
                                    </p:anim>
                                    <p:anim calcmode="lin" valueType="num">
                                      <p:cBhvr additive="base">
                                        <p:cTn id="17" dur="500" fill="hold"/>
                                        <p:tgtEl>
                                          <p:spTgt spid="27136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71366"/>
                                        </p:tgtEl>
                                        <p:attrNameLst>
                                          <p:attrName>style.visibility</p:attrName>
                                        </p:attrNameLst>
                                      </p:cBhvr>
                                      <p:to>
                                        <p:strVal val="visible"/>
                                      </p:to>
                                    </p:set>
                                    <p:animEffect transition="in" filter="slide(fromBottom)">
                                      <p:cBhvr>
                                        <p:cTn id="21" dur="500"/>
                                        <p:tgtEl>
                                          <p:spTgt spid="27136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71363"/>
                                        </p:tgtEl>
                                        <p:attrNameLst>
                                          <p:attrName>style.visibility</p:attrName>
                                        </p:attrNameLst>
                                      </p:cBhvr>
                                      <p:to>
                                        <p:strVal val="visible"/>
                                      </p:to>
                                    </p:set>
                                    <p:animEffect transition="in" filter="slide(fromBottom)">
                                      <p:cBhvr>
                                        <p:cTn id="26" dur="500"/>
                                        <p:tgtEl>
                                          <p:spTgt spid="271363"/>
                                        </p:tgtEl>
                                      </p:cBhvr>
                                    </p:animEffect>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271373"/>
                                        </p:tgtEl>
                                        <p:attrNameLst>
                                          <p:attrName>style.visibility</p:attrName>
                                        </p:attrNameLst>
                                      </p:cBhvr>
                                      <p:to>
                                        <p:strVal val="visible"/>
                                      </p:to>
                                    </p:set>
                                    <p:animEffect transition="in" filter="slide(fromBottom)">
                                      <p:cBhvr>
                                        <p:cTn id="30" dur="500"/>
                                        <p:tgtEl>
                                          <p:spTgt spid="27137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71364"/>
                                        </p:tgtEl>
                                        <p:attrNameLst>
                                          <p:attrName>style.visibility</p:attrName>
                                        </p:attrNameLst>
                                      </p:cBhvr>
                                      <p:to>
                                        <p:strVal val="visible"/>
                                      </p:to>
                                    </p:set>
                                    <p:animEffect transition="in" filter="slide(fromBottom)">
                                      <p:cBhvr>
                                        <p:cTn id="35" dur="500"/>
                                        <p:tgtEl>
                                          <p:spTgt spid="271364"/>
                                        </p:tgtEl>
                                      </p:cBhvr>
                                    </p:animEffect>
                                  </p:childTnLst>
                                </p:cTn>
                              </p:par>
                            </p:childTnLst>
                          </p:cTn>
                        </p:par>
                        <p:par>
                          <p:cTn id="36" fill="hold">
                            <p:stCondLst>
                              <p:cond delay="500"/>
                            </p:stCondLst>
                            <p:childTnLst>
                              <p:par>
                                <p:cTn id="37" presetID="12" presetClass="entr" presetSubtype="4" fill="hold" grpId="0" nodeType="afterEffect">
                                  <p:stCondLst>
                                    <p:cond delay="0"/>
                                  </p:stCondLst>
                                  <p:childTnLst>
                                    <p:set>
                                      <p:cBhvr>
                                        <p:cTn id="38" dur="1" fill="hold">
                                          <p:stCondLst>
                                            <p:cond delay="0"/>
                                          </p:stCondLst>
                                        </p:cTn>
                                        <p:tgtEl>
                                          <p:spTgt spid="271374"/>
                                        </p:tgtEl>
                                        <p:attrNameLst>
                                          <p:attrName>style.visibility</p:attrName>
                                        </p:attrNameLst>
                                      </p:cBhvr>
                                      <p:to>
                                        <p:strVal val="visible"/>
                                      </p:to>
                                    </p:set>
                                    <p:animEffect transition="in" filter="slide(fromBottom)">
                                      <p:cBhvr>
                                        <p:cTn id="39" dur="500"/>
                                        <p:tgtEl>
                                          <p:spTgt spid="271374"/>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271376"/>
                                        </p:tgtEl>
                                        <p:attrNameLst>
                                          <p:attrName>style.visibility</p:attrName>
                                        </p:attrNameLst>
                                      </p:cBhvr>
                                      <p:to>
                                        <p:strVal val="visible"/>
                                      </p:to>
                                    </p:set>
                                    <p:anim calcmode="lin" valueType="num">
                                      <p:cBhvr>
                                        <p:cTn id="44" dur="500" fill="hold"/>
                                        <p:tgtEl>
                                          <p:spTgt spid="271376"/>
                                        </p:tgtEl>
                                        <p:attrNameLst>
                                          <p:attrName>ppt_w</p:attrName>
                                        </p:attrNameLst>
                                      </p:cBhvr>
                                      <p:tavLst>
                                        <p:tav tm="0">
                                          <p:val>
                                            <p:fltVal val="0"/>
                                          </p:val>
                                        </p:tav>
                                        <p:tav tm="100000">
                                          <p:val>
                                            <p:strVal val="#ppt_w"/>
                                          </p:val>
                                        </p:tav>
                                      </p:tavLst>
                                    </p:anim>
                                    <p:anim calcmode="lin" valueType="num">
                                      <p:cBhvr>
                                        <p:cTn id="45" dur="500" fill="hold"/>
                                        <p:tgtEl>
                                          <p:spTgt spid="271376"/>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71377"/>
                                        </p:tgtEl>
                                        <p:attrNameLst>
                                          <p:attrName>style.visibility</p:attrName>
                                        </p:attrNameLst>
                                      </p:cBhvr>
                                      <p:to>
                                        <p:strVal val="visible"/>
                                      </p:to>
                                    </p:set>
                                    <p:animEffect transition="in" filter="dissolve">
                                      <p:cBhvr>
                                        <p:cTn id="50" dur="500"/>
                                        <p:tgtEl>
                                          <p:spTgt spid="271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6" grpId="0" autoUpdateAnimBg="0"/>
      <p:bldP spid="271373" grpId="0" autoUpdateAnimBg="0"/>
      <p:bldP spid="271374" grpId="0" autoUpdateAnimBg="0"/>
      <p:bldP spid="271375" grpId="0" autoUpdateAnimBg="0"/>
      <p:bldP spid="271376" grpId="0" animBg="1" autoUpdateAnimBg="0"/>
      <p:bldP spid="27137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cstate="print"/>
          <a:srcRect/>
          <a:stretch>
            <a:fillRect/>
          </a:stretch>
        </p:blipFill>
        <p:spPr bwMode="auto">
          <a:xfrm>
            <a:off x="1066800" y="1828800"/>
            <a:ext cx="781050" cy="1314450"/>
          </a:xfrm>
          <a:prstGeom prst="rect">
            <a:avLst/>
          </a:prstGeom>
          <a:noFill/>
          <a:ln w="9525">
            <a:noFill/>
            <a:miter lim="800000"/>
            <a:headEnd/>
            <a:tailEnd/>
          </a:ln>
          <a:effectLst/>
        </p:spPr>
      </p:pic>
      <p:pic>
        <p:nvPicPr>
          <p:cNvPr id="272387" name="Picture 3"/>
          <p:cNvPicPr>
            <a:picLocks noChangeAspect="1" noChangeArrowheads="1"/>
          </p:cNvPicPr>
          <p:nvPr/>
        </p:nvPicPr>
        <p:blipFill>
          <a:blip r:embed="rId4" cstate="print"/>
          <a:srcRect/>
          <a:stretch>
            <a:fillRect/>
          </a:stretch>
        </p:blipFill>
        <p:spPr bwMode="auto">
          <a:xfrm>
            <a:off x="2743200" y="2362200"/>
            <a:ext cx="1266825" cy="657225"/>
          </a:xfrm>
          <a:prstGeom prst="rect">
            <a:avLst/>
          </a:prstGeom>
          <a:noFill/>
          <a:ln w="9525">
            <a:noFill/>
            <a:miter lim="800000"/>
            <a:headEnd/>
            <a:tailEnd/>
          </a:ln>
          <a:effectLst/>
        </p:spPr>
      </p:pic>
      <p:pic>
        <p:nvPicPr>
          <p:cNvPr id="272388" name="Picture 4"/>
          <p:cNvPicPr>
            <a:picLocks noChangeAspect="1" noChangeArrowheads="1"/>
          </p:cNvPicPr>
          <p:nvPr/>
        </p:nvPicPr>
        <p:blipFill>
          <a:blip r:embed="rId5" cstate="print"/>
          <a:srcRect/>
          <a:stretch>
            <a:fillRect/>
          </a:stretch>
        </p:blipFill>
        <p:spPr bwMode="auto">
          <a:xfrm>
            <a:off x="4876800" y="2209800"/>
            <a:ext cx="1295400" cy="1076325"/>
          </a:xfrm>
          <a:prstGeom prst="rect">
            <a:avLst/>
          </a:prstGeom>
          <a:noFill/>
          <a:ln w="9525">
            <a:noFill/>
            <a:miter lim="800000"/>
            <a:headEnd/>
            <a:tailEnd/>
          </a:ln>
          <a:effectLst/>
        </p:spPr>
      </p:pic>
      <p:pic>
        <p:nvPicPr>
          <p:cNvPr id="272389" name="Picture 5"/>
          <p:cNvPicPr>
            <a:picLocks noChangeAspect="1" noChangeArrowheads="1"/>
          </p:cNvPicPr>
          <p:nvPr/>
        </p:nvPicPr>
        <p:blipFill>
          <a:blip r:embed="rId6" cstate="print"/>
          <a:srcRect/>
          <a:stretch>
            <a:fillRect/>
          </a:stretch>
        </p:blipFill>
        <p:spPr bwMode="auto">
          <a:xfrm>
            <a:off x="6858000" y="2286000"/>
            <a:ext cx="1152525" cy="923925"/>
          </a:xfrm>
          <a:prstGeom prst="rect">
            <a:avLst/>
          </a:prstGeom>
          <a:noFill/>
          <a:ln w="9525">
            <a:noFill/>
            <a:miter lim="800000"/>
            <a:headEnd/>
            <a:tailEnd/>
          </a:ln>
          <a:effectLst/>
        </p:spPr>
      </p:pic>
      <p:pic>
        <p:nvPicPr>
          <p:cNvPr id="272390" name="Picture 6"/>
          <p:cNvPicPr>
            <a:picLocks noChangeAspect="1" noChangeArrowheads="1"/>
          </p:cNvPicPr>
          <p:nvPr/>
        </p:nvPicPr>
        <p:blipFill>
          <a:blip r:embed="rId7" cstate="print"/>
          <a:srcRect/>
          <a:stretch>
            <a:fillRect/>
          </a:stretch>
        </p:blipFill>
        <p:spPr bwMode="auto">
          <a:xfrm>
            <a:off x="1905000" y="304800"/>
            <a:ext cx="1381125" cy="1257300"/>
          </a:xfrm>
          <a:prstGeom prst="rect">
            <a:avLst/>
          </a:prstGeom>
          <a:noFill/>
          <a:ln w="9525">
            <a:noFill/>
            <a:miter lim="800000"/>
            <a:headEnd/>
            <a:tailEnd/>
          </a:ln>
          <a:effectLst/>
        </p:spPr>
      </p:pic>
      <p:sp>
        <p:nvSpPr>
          <p:cNvPr id="272391" name="Text Box 7"/>
          <p:cNvSpPr txBox="1">
            <a:spLocks noChangeArrowheads="1"/>
          </p:cNvSpPr>
          <p:nvPr/>
        </p:nvSpPr>
        <p:spPr bwMode="auto">
          <a:xfrm>
            <a:off x="2057400" y="2133600"/>
            <a:ext cx="3048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72392" name="Text Box 8"/>
          <p:cNvSpPr txBox="1">
            <a:spLocks noChangeArrowheads="1"/>
          </p:cNvSpPr>
          <p:nvPr/>
        </p:nvSpPr>
        <p:spPr bwMode="auto">
          <a:xfrm>
            <a:off x="4191000" y="2133600"/>
            <a:ext cx="3048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72393" name="Text Box 9"/>
          <p:cNvSpPr txBox="1">
            <a:spLocks noChangeArrowheads="1"/>
          </p:cNvSpPr>
          <p:nvPr/>
        </p:nvSpPr>
        <p:spPr bwMode="auto">
          <a:xfrm>
            <a:off x="6324600" y="2133600"/>
            <a:ext cx="3048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72394" name="Text Box 10"/>
          <p:cNvSpPr txBox="1">
            <a:spLocks noChangeArrowheads="1"/>
          </p:cNvSpPr>
          <p:nvPr/>
        </p:nvSpPr>
        <p:spPr bwMode="auto">
          <a:xfrm>
            <a:off x="3810000" y="304800"/>
            <a:ext cx="4191000" cy="1190625"/>
          </a:xfrm>
          <a:prstGeom prst="rect">
            <a:avLst/>
          </a:prstGeom>
          <a:solidFill>
            <a:srgbClr val="3333CC"/>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chemeClr val="accent1"/>
                </a:solidFill>
                <a:latin typeface="Times New Roman" pitchFamily="18" charset="0"/>
              </a:rPr>
              <a:t>Happiness or Blessing</a:t>
            </a:r>
          </a:p>
        </p:txBody>
      </p:sp>
      <p:sp>
        <p:nvSpPr>
          <p:cNvPr id="272395" name="Text Box 11"/>
          <p:cNvSpPr txBox="1">
            <a:spLocks noChangeArrowheads="1"/>
          </p:cNvSpPr>
          <p:nvPr/>
        </p:nvSpPr>
        <p:spPr bwMode="auto">
          <a:xfrm>
            <a:off x="838200" y="3276600"/>
            <a:ext cx="1295400" cy="6413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chemeClr val="tx2"/>
                </a:solidFill>
                <a:latin typeface="Times New Roman" pitchFamily="18" charset="0"/>
              </a:rPr>
              <a:t>God</a:t>
            </a:r>
          </a:p>
        </p:txBody>
      </p:sp>
      <p:sp>
        <p:nvSpPr>
          <p:cNvPr id="272396" name="Text Box 12"/>
          <p:cNvSpPr txBox="1">
            <a:spLocks noChangeArrowheads="1"/>
          </p:cNvSpPr>
          <p:nvPr/>
        </p:nvSpPr>
        <p:spPr bwMode="auto">
          <a:xfrm>
            <a:off x="2667000" y="3276600"/>
            <a:ext cx="1371600" cy="6413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chemeClr val="tx2"/>
                </a:solidFill>
                <a:latin typeface="Times New Roman" pitchFamily="18" charset="0"/>
              </a:rPr>
              <a:t>One</a:t>
            </a:r>
          </a:p>
        </p:txBody>
      </p:sp>
      <p:sp>
        <p:nvSpPr>
          <p:cNvPr id="272397" name="Text Box 13"/>
          <p:cNvSpPr txBox="1">
            <a:spLocks noChangeArrowheads="1"/>
          </p:cNvSpPr>
          <p:nvPr/>
        </p:nvSpPr>
        <p:spPr bwMode="auto">
          <a:xfrm>
            <a:off x="4876800" y="3276600"/>
            <a:ext cx="1219200" cy="6413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chemeClr val="tx2"/>
                </a:solidFill>
                <a:latin typeface="Times New Roman" pitchFamily="18" charset="0"/>
              </a:rPr>
              <a:t>Man</a:t>
            </a:r>
          </a:p>
        </p:txBody>
      </p:sp>
      <p:sp>
        <p:nvSpPr>
          <p:cNvPr id="272398" name="Text Box 14"/>
          <p:cNvSpPr txBox="1">
            <a:spLocks noChangeArrowheads="1"/>
          </p:cNvSpPr>
          <p:nvPr/>
        </p:nvSpPr>
        <p:spPr bwMode="auto">
          <a:xfrm>
            <a:off x="6629400" y="3276600"/>
            <a:ext cx="1828800" cy="6413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600" b="1" dirty="0">
                <a:solidFill>
                  <a:schemeClr val="tx2"/>
                </a:solidFill>
                <a:latin typeface="Times New Roman" pitchFamily="18" charset="0"/>
              </a:rPr>
              <a:t>Garden</a:t>
            </a:r>
          </a:p>
        </p:txBody>
      </p:sp>
      <p:sp>
        <p:nvSpPr>
          <p:cNvPr id="272399" name="Text Box 15"/>
          <p:cNvSpPr txBox="1">
            <a:spLocks noChangeArrowheads="1"/>
          </p:cNvSpPr>
          <p:nvPr/>
        </p:nvSpPr>
        <p:spPr bwMode="auto">
          <a:xfrm>
            <a:off x="762000" y="4419600"/>
            <a:ext cx="7772400" cy="1920875"/>
          </a:xfrm>
          <a:prstGeom prst="rect">
            <a:avLst/>
          </a:prstGeom>
          <a:solidFill>
            <a:srgbClr val="3333CC"/>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accent1"/>
                </a:solidFill>
                <a:latin typeface="Times New Roman" pitchFamily="18" charset="0"/>
              </a:rPr>
              <a:t>In the beginning God and the man had close fellowship, this leads to  true happiness!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2390"/>
                                        </p:tgtEl>
                                        <p:attrNameLst>
                                          <p:attrName>style.visibility</p:attrName>
                                        </p:attrNameLst>
                                      </p:cBhvr>
                                      <p:to>
                                        <p:strVal val="visible"/>
                                      </p:to>
                                    </p:set>
                                    <p:animEffect transition="in" filter="box(in)">
                                      <p:cBhvr>
                                        <p:cTn id="7" dur="500"/>
                                        <p:tgtEl>
                                          <p:spTgt spid="27239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2394"/>
                                        </p:tgtEl>
                                        <p:attrNameLst>
                                          <p:attrName>style.visibility</p:attrName>
                                        </p:attrNameLst>
                                      </p:cBhvr>
                                      <p:to>
                                        <p:strVal val="visible"/>
                                      </p:to>
                                    </p:set>
                                    <p:animEffect transition="in" filter="box(in)">
                                      <p:cBhvr>
                                        <p:cTn id="11" dur="500"/>
                                        <p:tgtEl>
                                          <p:spTgt spid="27239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72386"/>
                                        </p:tgtEl>
                                        <p:attrNameLst>
                                          <p:attrName>style.visibility</p:attrName>
                                        </p:attrNameLst>
                                      </p:cBhvr>
                                      <p:to>
                                        <p:strVal val="visible"/>
                                      </p:to>
                                    </p:set>
                                    <p:animEffect transition="in" filter="box(in)">
                                      <p:cBhvr>
                                        <p:cTn id="16" dur="500"/>
                                        <p:tgtEl>
                                          <p:spTgt spid="272386"/>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272395"/>
                                        </p:tgtEl>
                                        <p:attrNameLst>
                                          <p:attrName>style.visibility</p:attrName>
                                        </p:attrNameLst>
                                      </p:cBhvr>
                                      <p:to>
                                        <p:strVal val="visible"/>
                                      </p:to>
                                    </p:set>
                                    <p:animEffect transition="in" filter="box(in)">
                                      <p:cBhvr>
                                        <p:cTn id="20" dur="500"/>
                                        <p:tgtEl>
                                          <p:spTgt spid="27239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72387"/>
                                        </p:tgtEl>
                                        <p:attrNameLst>
                                          <p:attrName>style.visibility</p:attrName>
                                        </p:attrNameLst>
                                      </p:cBhvr>
                                      <p:to>
                                        <p:strVal val="visible"/>
                                      </p:to>
                                    </p:set>
                                    <p:animEffect transition="in" filter="box(in)">
                                      <p:cBhvr>
                                        <p:cTn id="25" dur="500"/>
                                        <p:tgtEl>
                                          <p:spTgt spid="272387"/>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272396"/>
                                        </p:tgtEl>
                                        <p:attrNameLst>
                                          <p:attrName>style.visibility</p:attrName>
                                        </p:attrNameLst>
                                      </p:cBhvr>
                                      <p:to>
                                        <p:strVal val="visible"/>
                                      </p:to>
                                    </p:set>
                                    <p:animEffect transition="in" filter="box(in)">
                                      <p:cBhvr>
                                        <p:cTn id="29" dur="500"/>
                                        <p:tgtEl>
                                          <p:spTgt spid="27239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72388"/>
                                        </p:tgtEl>
                                        <p:attrNameLst>
                                          <p:attrName>style.visibility</p:attrName>
                                        </p:attrNameLst>
                                      </p:cBhvr>
                                      <p:to>
                                        <p:strVal val="visible"/>
                                      </p:to>
                                    </p:set>
                                    <p:animEffect transition="in" filter="box(in)">
                                      <p:cBhvr>
                                        <p:cTn id="34" dur="500"/>
                                        <p:tgtEl>
                                          <p:spTgt spid="272388"/>
                                        </p:tgtEl>
                                      </p:cBhvr>
                                    </p:animEffect>
                                  </p:childTnLst>
                                </p:cTn>
                              </p:par>
                            </p:childTnLst>
                          </p:cTn>
                        </p:par>
                        <p:par>
                          <p:cTn id="35" fill="hold">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272397"/>
                                        </p:tgtEl>
                                        <p:attrNameLst>
                                          <p:attrName>style.visibility</p:attrName>
                                        </p:attrNameLst>
                                      </p:cBhvr>
                                      <p:to>
                                        <p:strVal val="visible"/>
                                      </p:to>
                                    </p:set>
                                    <p:animEffect transition="in" filter="box(in)">
                                      <p:cBhvr>
                                        <p:cTn id="38" dur="500"/>
                                        <p:tgtEl>
                                          <p:spTgt spid="27239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72389"/>
                                        </p:tgtEl>
                                        <p:attrNameLst>
                                          <p:attrName>style.visibility</p:attrName>
                                        </p:attrNameLst>
                                      </p:cBhvr>
                                      <p:to>
                                        <p:strVal val="visible"/>
                                      </p:to>
                                    </p:set>
                                    <p:animEffect transition="in" filter="box(in)">
                                      <p:cBhvr>
                                        <p:cTn id="43" dur="500"/>
                                        <p:tgtEl>
                                          <p:spTgt spid="272389"/>
                                        </p:tgtEl>
                                      </p:cBhvr>
                                    </p:animEffect>
                                  </p:childTnLst>
                                </p:cTn>
                              </p:par>
                            </p:childTnLst>
                          </p:cTn>
                        </p:par>
                        <p:par>
                          <p:cTn id="44" fill="hold">
                            <p:stCondLst>
                              <p:cond delay="500"/>
                            </p:stCondLst>
                            <p:childTnLst>
                              <p:par>
                                <p:cTn id="45" presetID="4" presetClass="entr" presetSubtype="16" fill="hold" grpId="0" nodeType="afterEffect">
                                  <p:stCondLst>
                                    <p:cond delay="0"/>
                                  </p:stCondLst>
                                  <p:childTnLst>
                                    <p:set>
                                      <p:cBhvr>
                                        <p:cTn id="46" dur="1" fill="hold">
                                          <p:stCondLst>
                                            <p:cond delay="0"/>
                                          </p:stCondLst>
                                        </p:cTn>
                                        <p:tgtEl>
                                          <p:spTgt spid="272398"/>
                                        </p:tgtEl>
                                        <p:attrNameLst>
                                          <p:attrName>style.visibility</p:attrName>
                                        </p:attrNameLst>
                                      </p:cBhvr>
                                      <p:to>
                                        <p:strVal val="visible"/>
                                      </p:to>
                                    </p:set>
                                    <p:animEffect transition="in" filter="box(in)">
                                      <p:cBhvr>
                                        <p:cTn id="47" dur="500"/>
                                        <p:tgtEl>
                                          <p:spTgt spid="27239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72399"/>
                                        </p:tgtEl>
                                        <p:attrNameLst>
                                          <p:attrName>style.visibility</p:attrName>
                                        </p:attrNameLst>
                                      </p:cBhvr>
                                      <p:to>
                                        <p:strVal val="visible"/>
                                      </p:to>
                                    </p:set>
                                    <p:animEffect transition="in" filter="checkerboard(across)">
                                      <p:cBhvr>
                                        <p:cTn id="52" dur="500"/>
                                        <p:tgtEl>
                                          <p:spTgt spid="272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4" grpId="0" animBg="1" autoUpdateAnimBg="0"/>
      <p:bldP spid="272395" grpId="0" autoUpdateAnimBg="0"/>
      <p:bldP spid="272396" grpId="0" autoUpdateAnimBg="0"/>
      <p:bldP spid="272397" grpId="0" autoUpdateAnimBg="0"/>
      <p:bldP spid="272398" grpId="0" autoUpdateAnimBg="0"/>
      <p:bldP spid="27239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61" name="Picture 5" descr="China group12 002"/>
          <p:cNvPicPr>
            <a:picLocks noGrp="1" noChangeAspect="1" noChangeArrowheads="1"/>
          </p:cNvPicPr>
          <p:nvPr>
            <p:ph/>
          </p:nvPr>
        </p:nvPicPr>
        <p:blipFill>
          <a:blip r:embed="rId3" cstate="print"/>
          <a:srcRect l="22641" t="2771" r="30190" b="32135"/>
          <a:stretch>
            <a:fillRect/>
          </a:stretch>
        </p:blipFill>
        <p:spPr>
          <a:xfrm>
            <a:off x="993775" y="0"/>
            <a:ext cx="7156450" cy="6858000"/>
          </a:xfrm>
          <a:noFill/>
          <a:ln/>
        </p:spPr>
      </p:pic>
      <p:sp>
        <p:nvSpPr>
          <p:cNvPr id="2" name="TextBox 1">
            <a:extLst>
              <a:ext uri="{FF2B5EF4-FFF2-40B4-BE49-F238E27FC236}">
                <a16:creationId xmlns:a16="http://schemas.microsoft.com/office/drawing/2014/main" id="{801D55B3-238B-4F63-B988-79E50ED790AD}"/>
              </a:ext>
            </a:extLst>
          </p:cNvPr>
          <p:cNvSpPr txBox="1"/>
          <p:nvPr/>
        </p:nvSpPr>
        <p:spPr>
          <a:xfrm>
            <a:off x="6248400" y="6445579"/>
            <a:ext cx="1912711" cy="886397"/>
          </a:xfrm>
          <a:prstGeom prst="rect">
            <a:avLst/>
          </a:prstGeom>
          <a:noFill/>
        </p:spPr>
        <p:txBody>
          <a:bodyPr wrap="square" rtlCol="0">
            <a:spAutoFit/>
          </a:bodyPr>
          <a:lstStyle/>
          <a:p>
            <a:pPr>
              <a:buNone/>
            </a:pPr>
            <a:r>
              <a:rPr lang="en-US" sz="1800" dirty="0">
                <a:solidFill>
                  <a:schemeClr val="accent1"/>
                </a:solidFill>
              </a:rPr>
              <a:t>John McPherson</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5" name="Picture 5"/>
          <p:cNvPicPr>
            <a:picLocks noGrp="1" noChangeAspect="1" noChangeArrowheads="1"/>
          </p:cNvPicPr>
          <p:nvPr>
            <p:ph/>
          </p:nvPr>
        </p:nvPicPr>
        <p:blipFill>
          <a:blip r:embed="rId3" cstate="print"/>
          <a:srcRect/>
          <a:stretch>
            <a:fillRect/>
          </a:stretch>
        </p:blipFill>
        <p:spPr>
          <a:xfrm>
            <a:off x="0" y="0"/>
            <a:ext cx="9144000" cy="6929438"/>
          </a:xfrm>
          <a:noFill/>
          <a:ln/>
        </p:spPr>
      </p:pic>
      <p:sp>
        <p:nvSpPr>
          <p:cNvPr id="2" name="TextBox 1">
            <a:extLst>
              <a:ext uri="{FF2B5EF4-FFF2-40B4-BE49-F238E27FC236}">
                <a16:creationId xmlns:a16="http://schemas.microsoft.com/office/drawing/2014/main" id="{6CBE9280-D487-4115-A862-52CF1393D56A}"/>
              </a:ext>
            </a:extLst>
          </p:cNvPr>
          <p:cNvSpPr txBox="1"/>
          <p:nvPr/>
        </p:nvSpPr>
        <p:spPr>
          <a:xfrm>
            <a:off x="7239000" y="6477000"/>
            <a:ext cx="1905000" cy="886397"/>
          </a:xfrm>
          <a:prstGeom prst="rect">
            <a:avLst/>
          </a:prstGeom>
          <a:noFill/>
        </p:spPr>
        <p:txBody>
          <a:bodyPr wrap="square" rtlCol="0">
            <a:spAutoFit/>
          </a:bodyPr>
          <a:lstStyle/>
          <a:p>
            <a:pPr>
              <a:buNone/>
            </a:pPr>
            <a:r>
              <a:rPr lang="en-US" sz="1800" dirty="0">
                <a:solidFill>
                  <a:schemeClr val="accent1"/>
                </a:solidFill>
              </a:rPr>
              <a:t>John McPherson</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44" name="Picture 16"/>
          <p:cNvPicPr>
            <a:picLocks noChangeAspect="1" noChangeArrowheads="1"/>
          </p:cNvPicPr>
          <p:nvPr/>
        </p:nvPicPr>
        <p:blipFill>
          <a:blip r:embed="rId3" cstate="print"/>
          <a:srcRect/>
          <a:stretch>
            <a:fillRect/>
          </a:stretch>
        </p:blipFill>
        <p:spPr bwMode="auto">
          <a:xfrm>
            <a:off x="20638" y="6350"/>
            <a:ext cx="9102725" cy="6851650"/>
          </a:xfrm>
          <a:prstGeom prst="rect">
            <a:avLst/>
          </a:prstGeom>
          <a:noFill/>
          <a:ln w="9525" algn="ctr">
            <a:noFill/>
            <a:miter lim="800000"/>
            <a:headEnd/>
            <a:tailEnd/>
          </a:ln>
          <a:effectLst/>
        </p:spPr>
      </p:pic>
      <p:sp>
        <p:nvSpPr>
          <p:cNvPr id="278531" name="Line 3"/>
          <p:cNvSpPr>
            <a:spLocks noChangeShapeType="1"/>
          </p:cNvSpPr>
          <p:nvPr/>
        </p:nvSpPr>
        <p:spPr bwMode="auto">
          <a:xfrm>
            <a:off x="6172200" y="5562600"/>
            <a:ext cx="0" cy="762000"/>
          </a:xfrm>
          <a:prstGeom prst="line">
            <a:avLst/>
          </a:prstGeom>
          <a:noFill/>
          <a:ln w="38100">
            <a:solidFill>
              <a:schemeClr val="tx1"/>
            </a:solidFill>
            <a:round/>
            <a:headEnd type="triangle" w="med" len="med"/>
            <a:tailEnd type="triangle" w="med" len="med"/>
          </a:ln>
          <a:effectLst/>
        </p:spPr>
        <p:txBody>
          <a:bodyPr wrap="none" anchor="ctr"/>
          <a:lstStyle/>
          <a:p>
            <a:endParaRPr lang="en-US" dirty="0"/>
          </a:p>
        </p:txBody>
      </p:sp>
      <p:sp>
        <p:nvSpPr>
          <p:cNvPr id="278532" name="Line 4"/>
          <p:cNvSpPr>
            <a:spLocks noChangeShapeType="1"/>
          </p:cNvSpPr>
          <p:nvPr/>
        </p:nvSpPr>
        <p:spPr bwMode="auto">
          <a:xfrm>
            <a:off x="5791200" y="5943600"/>
            <a:ext cx="762000" cy="0"/>
          </a:xfrm>
          <a:prstGeom prst="line">
            <a:avLst/>
          </a:prstGeom>
          <a:noFill/>
          <a:ln w="38100">
            <a:solidFill>
              <a:schemeClr val="tx1"/>
            </a:solidFill>
            <a:round/>
            <a:headEnd type="triangle" w="med" len="med"/>
            <a:tailEnd type="triangle" w="med" len="med"/>
          </a:ln>
          <a:effectLst/>
        </p:spPr>
        <p:txBody>
          <a:bodyPr wrap="none" anchor="ctr"/>
          <a:lstStyle/>
          <a:p>
            <a:endParaRPr lang="en-US" dirty="0"/>
          </a:p>
        </p:txBody>
      </p:sp>
      <p:sp>
        <p:nvSpPr>
          <p:cNvPr id="278533" name="Text Box 5"/>
          <p:cNvSpPr txBox="1">
            <a:spLocks noChangeArrowheads="1"/>
          </p:cNvSpPr>
          <p:nvPr/>
        </p:nvSpPr>
        <p:spPr bwMode="auto">
          <a:xfrm>
            <a:off x="6019800" y="5181600"/>
            <a:ext cx="457200" cy="45720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400" b="1" dirty="0">
                <a:solidFill>
                  <a:schemeClr val="tx1"/>
                </a:solidFill>
                <a:latin typeface="Times New Roman" pitchFamily="18" charset="0"/>
              </a:rPr>
              <a:t>N</a:t>
            </a:r>
          </a:p>
        </p:txBody>
      </p:sp>
      <p:sp>
        <p:nvSpPr>
          <p:cNvPr id="278534" name="Text Box 6"/>
          <p:cNvSpPr txBox="1">
            <a:spLocks noChangeArrowheads="1"/>
          </p:cNvSpPr>
          <p:nvPr/>
        </p:nvSpPr>
        <p:spPr bwMode="auto">
          <a:xfrm>
            <a:off x="6019800" y="6248400"/>
            <a:ext cx="304800" cy="45720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400" b="1" dirty="0">
                <a:solidFill>
                  <a:schemeClr val="tx1"/>
                </a:solidFill>
                <a:latin typeface="Times New Roman" pitchFamily="18" charset="0"/>
              </a:rPr>
              <a:t>S</a:t>
            </a:r>
          </a:p>
        </p:txBody>
      </p:sp>
      <p:sp>
        <p:nvSpPr>
          <p:cNvPr id="278535" name="Text Box 7"/>
          <p:cNvSpPr txBox="1">
            <a:spLocks noChangeArrowheads="1"/>
          </p:cNvSpPr>
          <p:nvPr/>
        </p:nvSpPr>
        <p:spPr bwMode="auto">
          <a:xfrm>
            <a:off x="6477000" y="5715000"/>
            <a:ext cx="381000" cy="45720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400" b="1" dirty="0">
                <a:solidFill>
                  <a:schemeClr val="tx1"/>
                </a:solidFill>
                <a:latin typeface="Times New Roman" pitchFamily="18" charset="0"/>
              </a:rPr>
              <a:t>E</a:t>
            </a:r>
          </a:p>
        </p:txBody>
      </p:sp>
      <p:sp>
        <p:nvSpPr>
          <p:cNvPr id="278536" name="Text Box 8"/>
          <p:cNvSpPr txBox="1">
            <a:spLocks noChangeArrowheads="1"/>
          </p:cNvSpPr>
          <p:nvPr/>
        </p:nvSpPr>
        <p:spPr bwMode="auto">
          <a:xfrm>
            <a:off x="5410200" y="5715000"/>
            <a:ext cx="533400" cy="45720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2400" b="1" dirty="0">
                <a:solidFill>
                  <a:schemeClr val="tx1"/>
                </a:solidFill>
                <a:latin typeface="Times New Roman" pitchFamily="18" charset="0"/>
              </a:rPr>
              <a:t>W</a:t>
            </a:r>
          </a:p>
        </p:txBody>
      </p:sp>
      <p:sp>
        <p:nvSpPr>
          <p:cNvPr id="278537" name="Text Box 9"/>
          <p:cNvSpPr txBox="1">
            <a:spLocks noChangeArrowheads="1"/>
          </p:cNvSpPr>
          <p:nvPr/>
        </p:nvSpPr>
        <p:spPr bwMode="auto">
          <a:xfrm>
            <a:off x="914400" y="762000"/>
            <a:ext cx="2514600" cy="457200"/>
          </a:xfrm>
          <a:prstGeom prst="rect">
            <a:avLst/>
          </a:prstGeom>
          <a:solidFill>
            <a:schemeClr val="hlink"/>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accent1"/>
                </a:solidFill>
                <a:latin typeface="Times New Roman" pitchFamily="18" charset="0"/>
              </a:rPr>
              <a:t>Garden of Eden</a:t>
            </a:r>
          </a:p>
        </p:txBody>
      </p:sp>
      <p:sp>
        <p:nvSpPr>
          <p:cNvPr id="278538" name="Line 10"/>
          <p:cNvSpPr>
            <a:spLocks noChangeShapeType="1"/>
          </p:cNvSpPr>
          <p:nvPr/>
        </p:nvSpPr>
        <p:spPr bwMode="auto">
          <a:xfrm>
            <a:off x="1295400" y="1219200"/>
            <a:ext cx="685800" cy="1219200"/>
          </a:xfrm>
          <a:prstGeom prst="line">
            <a:avLst/>
          </a:prstGeom>
          <a:noFill/>
          <a:ln w="57150">
            <a:solidFill>
              <a:schemeClr val="tx1"/>
            </a:solidFill>
            <a:round/>
            <a:headEnd/>
            <a:tailEnd type="triangle" w="med" len="med"/>
          </a:ln>
          <a:effectLst/>
        </p:spPr>
        <p:txBody>
          <a:bodyPr lIns="92075" tIns="46038" rIns="92075" bIns="46038" anchor="ctr"/>
          <a:lstStyle/>
          <a:p>
            <a:endParaRPr lang="en-US" dirty="0"/>
          </a:p>
        </p:txBody>
      </p:sp>
      <p:sp>
        <p:nvSpPr>
          <p:cNvPr id="278539" name="Freeform 11"/>
          <p:cNvSpPr>
            <a:spLocks/>
          </p:cNvSpPr>
          <p:nvPr/>
        </p:nvSpPr>
        <p:spPr bwMode="auto">
          <a:xfrm>
            <a:off x="2133600" y="1600200"/>
            <a:ext cx="3810000" cy="685800"/>
          </a:xfrm>
          <a:custGeom>
            <a:avLst/>
            <a:gdLst/>
            <a:ahLst/>
            <a:cxnLst>
              <a:cxn ang="0">
                <a:pos x="2400" y="432"/>
              </a:cxn>
              <a:cxn ang="0">
                <a:pos x="1152" y="0"/>
              </a:cxn>
              <a:cxn ang="0">
                <a:pos x="0" y="432"/>
              </a:cxn>
            </a:cxnLst>
            <a:rect l="0" t="0" r="r" b="b"/>
            <a:pathLst>
              <a:path w="2400" h="432">
                <a:moveTo>
                  <a:pt x="2400" y="432"/>
                </a:moveTo>
                <a:cubicBezTo>
                  <a:pt x="1976" y="216"/>
                  <a:pt x="1552" y="0"/>
                  <a:pt x="1152" y="0"/>
                </a:cubicBezTo>
                <a:cubicBezTo>
                  <a:pt x="752" y="0"/>
                  <a:pt x="192" y="360"/>
                  <a:pt x="0" y="432"/>
                </a:cubicBezTo>
              </a:path>
            </a:pathLst>
          </a:custGeom>
          <a:noFill/>
          <a:ln w="57150" cap="flat" cmpd="sng">
            <a:solidFill>
              <a:srgbClr val="FF0000"/>
            </a:solidFill>
            <a:prstDash val="solid"/>
            <a:round/>
            <a:headEnd type="none" w="med" len="med"/>
            <a:tailEnd type="triangle" w="med" len="med"/>
          </a:ln>
          <a:effectLst/>
        </p:spPr>
        <p:txBody>
          <a:bodyPr lIns="92075" tIns="46038" rIns="92075" bIns="46038" anchor="ctr"/>
          <a:lstStyle/>
          <a:p>
            <a:endParaRPr lang="en-US" dirty="0"/>
          </a:p>
        </p:txBody>
      </p:sp>
      <p:pic>
        <p:nvPicPr>
          <p:cNvPr id="278540" name="Picture 12"/>
          <p:cNvPicPr>
            <a:picLocks noChangeAspect="1" noChangeArrowheads="1"/>
          </p:cNvPicPr>
          <p:nvPr/>
        </p:nvPicPr>
        <p:blipFill>
          <a:blip r:embed="rId4" cstate="print"/>
          <a:srcRect/>
          <a:stretch>
            <a:fillRect/>
          </a:stretch>
        </p:blipFill>
        <p:spPr bwMode="auto">
          <a:xfrm>
            <a:off x="7391400" y="1371600"/>
            <a:ext cx="1333500" cy="1447800"/>
          </a:xfrm>
          <a:prstGeom prst="rect">
            <a:avLst/>
          </a:prstGeom>
          <a:noFill/>
          <a:ln w="9525">
            <a:noFill/>
            <a:miter lim="800000"/>
            <a:headEnd/>
            <a:tailEnd/>
          </a:ln>
          <a:effectLst/>
        </p:spPr>
      </p:pic>
      <p:sp>
        <p:nvSpPr>
          <p:cNvPr id="278541" name="Text Box 13"/>
          <p:cNvSpPr txBox="1">
            <a:spLocks noChangeArrowheads="1"/>
          </p:cNvSpPr>
          <p:nvPr/>
        </p:nvSpPr>
        <p:spPr bwMode="auto">
          <a:xfrm>
            <a:off x="7315200" y="2895600"/>
            <a:ext cx="15240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rgbClr val="000000"/>
                </a:solidFill>
                <a:latin typeface="Times New Roman" pitchFamily="18" charset="0"/>
              </a:rPr>
              <a:t>West</a:t>
            </a:r>
          </a:p>
        </p:txBody>
      </p:sp>
      <p:sp>
        <p:nvSpPr>
          <p:cNvPr id="278542" name="Line 14"/>
          <p:cNvSpPr>
            <a:spLocks noChangeShapeType="1"/>
          </p:cNvSpPr>
          <p:nvPr/>
        </p:nvSpPr>
        <p:spPr bwMode="auto">
          <a:xfrm flipV="1">
            <a:off x="1447800" y="2362200"/>
            <a:ext cx="609600" cy="76200"/>
          </a:xfrm>
          <a:prstGeom prst="line">
            <a:avLst/>
          </a:prstGeom>
          <a:noFill/>
          <a:ln w="57150">
            <a:solidFill>
              <a:srgbClr val="FF0000"/>
            </a:solidFill>
            <a:round/>
            <a:headEnd/>
            <a:tailEnd type="triangle" w="med" len="med"/>
          </a:ln>
          <a:effectLst/>
        </p:spPr>
        <p:txBody>
          <a:bodyPr lIns="92075" tIns="46038" rIns="92075" bIns="46038" anchor="ctr"/>
          <a:lstStyle/>
          <a:p>
            <a:endParaRPr lang="en-US" dirty="0"/>
          </a:p>
        </p:txBody>
      </p:sp>
      <p:sp>
        <p:nvSpPr>
          <p:cNvPr id="278543" name="Text Box 15"/>
          <p:cNvSpPr txBox="1">
            <a:spLocks noChangeArrowheads="1"/>
          </p:cNvSpPr>
          <p:nvPr/>
        </p:nvSpPr>
        <p:spPr bwMode="auto">
          <a:xfrm>
            <a:off x="838200" y="2743200"/>
            <a:ext cx="1600200" cy="1800225"/>
          </a:xfrm>
          <a:prstGeom prst="rect">
            <a:avLst/>
          </a:prstGeom>
          <a:solidFill>
            <a:schemeClr val="hlink"/>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accent1"/>
                </a:solidFill>
                <a:latin typeface="Times New Roman" pitchFamily="18" charset="0"/>
              </a:rPr>
              <a:t>Eden was east for Moses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8537"/>
                                        </p:tgtEl>
                                        <p:attrNameLst>
                                          <p:attrName>style.visibility</p:attrName>
                                        </p:attrNameLst>
                                      </p:cBhvr>
                                      <p:to>
                                        <p:strVal val="visible"/>
                                      </p:to>
                                    </p:set>
                                    <p:animEffect transition="in" filter="blinds(horizontal)">
                                      <p:cBhvr>
                                        <p:cTn id="7" dur="500"/>
                                        <p:tgtEl>
                                          <p:spTgt spid="27853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8538"/>
                                        </p:tgtEl>
                                        <p:attrNameLst>
                                          <p:attrName>style.visibility</p:attrName>
                                        </p:attrNameLst>
                                      </p:cBhvr>
                                      <p:to>
                                        <p:strVal val="visible"/>
                                      </p:to>
                                    </p:set>
                                    <p:animEffect transition="in" filter="wipe(up)">
                                      <p:cBhvr>
                                        <p:cTn id="11" dur="500"/>
                                        <p:tgtEl>
                                          <p:spTgt spid="2785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78539"/>
                                        </p:tgtEl>
                                        <p:attrNameLst>
                                          <p:attrName>style.visibility</p:attrName>
                                        </p:attrNameLst>
                                      </p:cBhvr>
                                      <p:to>
                                        <p:strVal val="visible"/>
                                      </p:to>
                                    </p:set>
                                    <p:animEffect transition="in" filter="wipe(right)">
                                      <p:cBhvr>
                                        <p:cTn id="16" dur="500"/>
                                        <p:tgtEl>
                                          <p:spTgt spid="27853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78540"/>
                                        </p:tgtEl>
                                        <p:attrNameLst>
                                          <p:attrName>style.visibility</p:attrName>
                                        </p:attrNameLst>
                                      </p:cBhvr>
                                      <p:to>
                                        <p:strVal val="visible"/>
                                      </p:to>
                                    </p:set>
                                    <p:animEffect transition="in" filter="checkerboard(across)">
                                      <p:cBhvr>
                                        <p:cTn id="21" dur="500"/>
                                        <p:tgtEl>
                                          <p:spTgt spid="278540"/>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278541"/>
                                        </p:tgtEl>
                                        <p:attrNameLst>
                                          <p:attrName>style.visibility</p:attrName>
                                        </p:attrNameLst>
                                      </p:cBhvr>
                                      <p:to>
                                        <p:strVal val="visible"/>
                                      </p:to>
                                    </p:set>
                                    <p:animEffect transition="in" filter="blinds(horizontal)">
                                      <p:cBhvr>
                                        <p:cTn id="25" dur="500"/>
                                        <p:tgtEl>
                                          <p:spTgt spid="2785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8542"/>
                                        </p:tgtEl>
                                        <p:attrNameLst>
                                          <p:attrName>style.visibility</p:attrName>
                                        </p:attrNameLst>
                                      </p:cBhvr>
                                      <p:to>
                                        <p:strVal val="visible"/>
                                      </p:to>
                                    </p:set>
                                    <p:animEffect transition="in" filter="wipe(left)">
                                      <p:cBhvr>
                                        <p:cTn id="30" dur="500"/>
                                        <p:tgtEl>
                                          <p:spTgt spid="278542"/>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278543"/>
                                        </p:tgtEl>
                                        <p:attrNameLst>
                                          <p:attrName>style.visibility</p:attrName>
                                        </p:attrNameLst>
                                      </p:cBhvr>
                                      <p:to>
                                        <p:strVal val="visible"/>
                                      </p:to>
                                    </p:set>
                                    <p:animEffect transition="in" filter="blinds(horizontal)">
                                      <p:cBhvr>
                                        <p:cTn id="34" dur="500"/>
                                        <p:tgtEl>
                                          <p:spTgt spid="278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animBg="1" autoUpdateAnimBg="0"/>
      <p:bldP spid="278538" grpId="0" animBg="1"/>
      <p:bldP spid="278539" grpId="0" animBg="1"/>
      <p:bldP spid="278541" grpId="0" autoUpdateAnimBg="0"/>
      <p:bldP spid="278542" grpId="0" animBg="1"/>
      <p:bldP spid="27854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381000" y="914400"/>
            <a:ext cx="8382000" cy="1143000"/>
          </a:xfrm>
        </p:spPr>
        <p:txBody>
          <a:bodyPr/>
          <a:lstStyle/>
          <a:p>
            <a:r>
              <a:rPr lang="en-US" b="1" dirty="0">
                <a:solidFill>
                  <a:schemeClr val="tx1"/>
                </a:solidFill>
                <a:latin typeface="Times New Roman" pitchFamily="18" charset="0"/>
              </a:rPr>
              <a:t>And God planted a </a:t>
            </a:r>
            <a:r>
              <a:rPr lang="en-US" b="1" dirty="0">
                <a:solidFill>
                  <a:srgbClr val="0000FF"/>
                </a:solidFill>
                <a:latin typeface="Times New Roman" pitchFamily="18" charset="0"/>
              </a:rPr>
              <a:t>garden </a:t>
            </a:r>
            <a:r>
              <a:rPr lang="en-US" b="1" dirty="0">
                <a:solidFill>
                  <a:schemeClr val="tx1"/>
                </a:solidFill>
                <a:latin typeface="Times New Roman" pitchFamily="18" charset="0"/>
              </a:rPr>
              <a:t>eastward, in Eden; and there he put the </a:t>
            </a:r>
            <a:r>
              <a:rPr lang="en-US" b="1" dirty="0">
                <a:solidFill>
                  <a:srgbClr val="CC3300"/>
                </a:solidFill>
                <a:latin typeface="Times New Roman" pitchFamily="18" charset="0"/>
              </a:rPr>
              <a:t>man</a:t>
            </a:r>
            <a:r>
              <a:rPr lang="en-US" b="1" dirty="0">
                <a:solidFill>
                  <a:schemeClr val="tx1"/>
                </a:solidFill>
                <a:latin typeface="Times New Roman" pitchFamily="18" charset="0"/>
              </a:rPr>
              <a:t> whom he had formed.</a:t>
            </a:r>
            <a:endParaRPr lang="en-US" b="1" dirty="0">
              <a:latin typeface="Times New Roman" pitchFamily="18" charset="0"/>
            </a:endParaRPr>
          </a:p>
        </p:txBody>
      </p:sp>
      <p:pic>
        <p:nvPicPr>
          <p:cNvPr id="280579" name="Picture 3"/>
          <p:cNvPicPr>
            <a:picLocks noChangeAspect="1" noChangeArrowheads="1"/>
          </p:cNvPicPr>
          <p:nvPr/>
        </p:nvPicPr>
        <p:blipFill>
          <a:blip r:embed="rId3" cstate="print"/>
          <a:srcRect/>
          <a:stretch>
            <a:fillRect/>
          </a:stretch>
        </p:blipFill>
        <p:spPr bwMode="auto">
          <a:xfrm>
            <a:off x="457200" y="3276600"/>
            <a:ext cx="1457325" cy="523875"/>
          </a:xfrm>
          <a:prstGeom prst="rect">
            <a:avLst/>
          </a:prstGeom>
          <a:noFill/>
          <a:ln w="9525">
            <a:noFill/>
            <a:miter lim="800000"/>
            <a:headEnd/>
            <a:tailEnd/>
          </a:ln>
          <a:effectLst/>
        </p:spPr>
      </p:pic>
      <p:pic>
        <p:nvPicPr>
          <p:cNvPr id="280580" name="Picture 4"/>
          <p:cNvPicPr>
            <a:picLocks noChangeAspect="1" noChangeArrowheads="1"/>
          </p:cNvPicPr>
          <p:nvPr/>
        </p:nvPicPr>
        <p:blipFill>
          <a:blip r:embed="rId4" cstate="print"/>
          <a:srcRect/>
          <a:stretch>
            <a:fillRect/>
          </a:stretch>
        </p:blipFill>
        <p:spPr bwMode="auto">
          <a:xfrm>
            <a:off x="2362200" y="2895600"/>
            <a:ext cx="1200150" cy="1028700"/>
          </a:xfrm>
          <a:prstGeom prst="rect">
            <a:avLst/>
          </a:prstGeom>
          <a:noFill/>
          <a:ln w="9525">
            <a:noFill/>
            <a:miter lim="800000"/>
            <a:headEnd/>
            <a:tailEnd/>
          </a:ln>
          <a:effectLst/>
        </p:spPr>
      </p:pic>
      <p:pic>
        <p:nvPicPr>
          <p:cNvPr id="280581" name="Picture 5"/>
          <p:cNvPicPr>
            <a:picLocks noChangeAspect="1" noChangeArrowheads="1"/>
          </p:cNvPicPr>
          <p:nvPr/>
        </p:nvPicPr>
        <p:blipFill>
          <a:blip r:embed="rId5" cstate="print"/>
          <a:srcRect/>
          <a:stretch>
            <a:fillRect/>
          </a:stretch>
        </p:blipFill>
        <p:spPr bwMode="auto">
          <a:xfrm>
            <a:off x="4495800" y="2667000"/>
            <a:ext cx="1771650" cy="1409700"/>
          </a:xfrm>
          <a:prstGeom prst="rect">
            <a:avLst/>
          </a:prstGeom>
          <a:noFill/>
          <a:ln w="9525">
            <a:noFill/>
            <a:miter lim="800000"/>
            <a:headEnd/>
            <a:tailEnd/>
          </a:ln>
          <a:effectLst/>
        </p:spPr>
      </p:pic>
      <p:pic>
        <p:nvPicPr>
          <p:cNvPr id="280582" name="Picture 6"/>
          <p:cNvPicPr>
            <a:picLocks noChangeAspect="1" noChangeArrowheads="1"/>
          </p:cNvPicPr>
          <p:nvPr/>
        </p:nvPicPr>
        <p:blipFill>
          <a:blip r:embed="rId6" cstate="print"/>
          <a:srcRect/>
          <a:stretch>
            <a:fillRect/>
          </a:stretch>
        </p:blipFill>
        <p:spPr bwMode="auto">
          <a:xfrm>
            <a:off x="7162800" y="2819400"/>
            <a:ext cx="1333500" cy="1209675"/>
          </a:xfrm>
          <a:prstGeom prst="rect">
            <a:avLst/>
          </a:prstGeom>
          <a:noFill/>
          <a:ln w="9525">
            <a:noFill/>
            <a:miter lim="800000"/>
            <a:headEnd/>
            <a:tailEnd/>
          </a:ln>
          <a:effectLst/>
        </p:spPr>
      </p:pic>
      <p:sp>
        <p:nvSpPr>
          <p:cNvPr id="280583" name="Text Box 7"/>
          <p:cNvSpPr txBox="1">
            <a:spLocks noChangeArrowheads="1"/>
          </p:cNvSpPr>
          <p:nvPr/>
        </p:nvSpPr>
        <p:spPr bwMode="auto">
          <a:xfrm>
            <a:off x="1828800" y="29718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0584" name="Text Box 8"/>
          <p:cNvSpPr txBox="1">
            <a:spLocks noChangeArrowheads="1"/>
          </p:cNvSpPr>
          <p:nvPr/>
        </p:nvSpPr>
        <p:spPr bwMode="auto">
          <a:xfrm>
            <a:off x="3657600" y="29718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0585" name="Text Box 9"/>
          <p:cNvSpPr txBox="1">
            <a:spLocks noChangeArrowheads="1"/>
          </p:cNvSpPr>
          <p:nvPr/>
        </p:nvSpPr>
        <p:spPr bwMode="auto">
          <a:xfrm>
            <a:off x="6324600" y="29718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0586" name="Text Box 10"/>
          <p:cNvSpPr txBox="1">
            <a:spLocks noChangeArrowheads="1"/>
          </p:cNvSpPr>
          <p:nvPr/>
        </p:nvSpPr>
        <p:spPr bwMode="auto">
          <a:xfrm>
            <a:off x="7086600" y="4267200"/>
            <a:ext cx="1600200" cy="7016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West</a:t>
            </a:r>
          </a:p>
        </p:txBody>
      </p:sp>
      <p:sp>
        <p:nvSpPr>
          <p:cNvPr id="280587" name="Text Box 11"/>
          <p:cNvSpPr txBox="1">
            <a:spLocks noChangeArrowheads="1"/>
          </p:cNvSpPr>
          <p:nvPr/>
        </p:nvSpPr>
        <p:spPr bwMode="auto">
          <a:xfrm>
            <a:off x="457200" y="4267200"/>
            <a:ext cx="1295400" cy="13112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One, First</a:t>
            </a:r>
          </a:p>
        </p:txBody>
      </p:sp>
      <p:sp>
        <p:nvSpPr>
          <p:cNvPr id="280588" name="Text Box 12"/>
          <p:cNvSpPr txBox="1">
            <a:spLocks noChangeArrowheads="1"/>
          </p:cNvSpPr>
          <p:nvPr/>
        </p:nvSpPr>
        <p:spPr bwMode="auto">
          <a:xfrm>
            <a:off x="2133600" y="4267200"/>
            <a:ext cx="1828800" cy="7016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Person</a:t>
            </a:r>
          </a:p>
        </p:txBody>
      </p:sp>
      <p:sp>
        <p:nvSpPr>
          <p:cNvPr id="280589" name="Text Box 13"/>
          <p:cNvSpPr txBox="1">
            <a:spLocks noChangeArrowheads="1"/>
          </p:cNvSpPr>
          <p:nvPr/>
        </p:nvSpPr>
        <p:spPr bwMode="auto">
          <a:xfrm>
            <a:off x="4343400" y="4267200"/>
            <a:ext cx="2514600" cy="13112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Enclosure Garden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0578"/>
                                        </p:tgtEl>
                                        <p:attrNameLst>
                                          <p:attrName>style.visibility</p:attrName>
                                        </p:attrNameLst>
                                      </p:cBhvr>
                                      <p:to>
                                        <p:strVal val="visible"/>
                                      </p:to>
                                    </p:set>
                                    <p:animEffect transition="in" filter="dissolve">
                                      <p:cBhvr>
                                        <p:cTn id="7" dur="500"/>
                                        <p:tgtEl>
                                          <p:spTgt spid="2805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80582"/>
                                        </p:tgtEl>
                                        <p:attrNameLst>
                                          <p:attrName>style.visibility</p:attrName>
                                        </p:attrNameLst>
                                      </p:cBhvr>
                                      <p:to>
                                        <p:strVal val="visible"/>
                                      </p:to>
                                    </p:set>
                                    <p:animEffect transition="in" filter="barn(inHorizontal)">
                                      <p:cBhvr>
                                        <p:cTn id="12" dur="500"/>
                                        <p:tgtEl>
                                          <p:spTgt spid="280582"/>
                                        </p:tgtEl>
                                      </p:cBhvr>
                                    </p:animEffect>
                                  </p:childTnLst>
                                </p:cTn>
                              </p:par>
                            </p:childTnLst>
                          </p:cTn>
                        </p:par>
                        <p:par>
                          <p:cTn id="13" fill="hold">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280586"/>
                                        </p:tgtEl>
                                        <p:attrNameLst>
                                          <p:attrName>style.visibility</p:attrName>
                                        </p:attrNameLst>
                                      </p:cBhvr>
                                      <p:to>
                                        <p:strVal val="visible"/>
                                      </p:to>
                                    </p:set>
                                    <p:animEffect transition="in" filter="barn(inHorizontal)">
                                      <p:cBhvr>
                                        <p:cTn id="16" dur="500"/>
                                        <p:tgtEl>
                                          <p:spTgt spid="28058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280579"/>
                                        </p:tgtEl>
                                        <p:attrNameLst>
                                          <p:attrName>style.visibility</p:attrName>
                                        </p:attrNameLst>
                                      </p:cBhvr>
                                      <p:to>
                                        <p:strVal val="visible"/>
                                      </p:to>
                                    </p:set>
                                    <p:animEffect transition="in" filter="barn(inHorizontal)">
                                      <p:cBhvr>
                                        <p:cTn id="21" dur="500"/>
                                        <p:tgtEl>
                                          <p:spTgt spid="280579"/>
                                        </p:tgtEl>
                                      </p:cBhvr>
                                    </p:animEffect>
                                  </p:childTnLst>
                                </p:cTn>
                              </p:par>
                            </p:childTnLst>
                          </p:cTn>
                        </p:par>
                        <p:par>
                          <p:cTn id="22" fill="hold">
                            <p:stCondLst>
                              <p:cond delay="500"/>
                            </p:stCondLst>
                            <p:childTnLst>
                              <p:par>
                                <p:cTn id="23" presetID="16" presetClass="entr" presetSubtype="26" fill="hold" grpId="0" nodeType="afterEffect">
                                  <p:stCondLst>
                                    <p:cond delay="0"/>
                                  </p:stCondLst>
                                  <p:childTnLst>
                                    <p:set>
                                      <p:cBhvr>
                                        <p:cTn id="24" dur="1" fill="hold">
                                          <p:stCondLst>
                                            <p:cond delay="0"/>
                                          </p:stCondLst>
                                        </p:cTn>
                                        <p:tgtEl>
                                          <p:spTgt spid="280587"/>
                                        </p:tgtEl>
                                        <p:attrNameLst>
                                          <p:attrName>style.visibility</p:attrName>
                                        </p:attrNameLst>
                                      </p:cBhvr>
                                      <p:to>
                                        <p:strVal val="visible"/>
                                      </p:to>
                                    </p:set>
                                    <p:animEffect transition="in" filter="barn(inHorizontal)">
                                      <p:cBhvr>
                                        <p:cTn id="25" dur="500"/>
                                        <p:tgtEl>
                                          <p:spTgt spid="28058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80580"/>
                                        </p:tgtEl>
                                        <p:attrNameLst>
                                          <p:attrName>style.visibility</p:attrName>
                                        </p:attrNameLst>
                                      </p:cBhvr>
                                      <p:to>
                                        <p:strVal val="visible"/>
                                      </p:to>
                                    </p:set>
                                    <p:animEffect transition="in" filter="barn(inHorizontal)">
                                      <p:cBhvr>
                                        <p:cTn id="30" dur="500"/>
                                        <p:tgtEl>
                                          <p:spTgt spid="280580"/>
                                        </p:tgtEl>
                                      </p:cBhvr>
                                    </p:animEffect>
                                  </p:childTnLst>
                                </p:cTn>
                              </p:par>
                            </p:childTnLst>
                          </p:cTn>
                        </p:par>
                        <p:par>
                          <p:cTn id="31" fill="hold">
                            <p:stCondLst>
                              <p:cond delay="500"/>
                            </p:stCondLst>
                            <p:childTnLst>
                              <p:par>
                                <p:cTn id="32" presetID="16" presetClass="entr" presetSubtype="26" fill="hold" grpId="0" nodeType="afterEffect">
                                  <p:stCondLst>
                                    <p:cond delay="0"/>
                                  </p:stCondLst>
                                  <p:childTnLst>
                                    <p:set>
                                      <p:cBhvr>
                                        <p:cTn id="33" dur="1" fill="hold">
                                          <p:stCondLst>
                                            <p:cond delay="0"/>
                                          </p:stCondLst>
                                        </p:cTn>
                                        <p:tgtEl>
                                          <p:spTgt spid="280588"/>
                                        </p:tgtEl>
                                        <p:attrNameLst>
                                          <p:attrName>style.visibility</p:attrName>
                                        </p:attrNameLst>
                                      </p:cBhvr>
                                      <p:to>
                                        <p:strVal val="visible"/>
                                      </p:to>
                                    </p:set>
                                    <p:animEffect transition="in" filter="barn(inHorizontal)">
                                      <p:cBhvr>
                                        <p:cTn id="34" dur="500"/>
                                        <p:tgtEl>
                                          <p:spTgt spid="28058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280581"/>
                                        </p:tgtEl>
                                        <p:attrNameLst>
                                          <p:attrName>style.visibility</p:attrName>
                                        </p:attrNameLst>
                                      </p:cBhvr>
                                      <p:to>
                                        <p:strVal val="visible"/>
                                      </p:to>
                                    </p:set>
                                    <p:animEffect transition="in" filter="barn(inHorizontal)">
                                      <p:cBhvr>
                                        <p:cTn id="39" dur="500"/>
                                        <p:tgtEl>
                                          <p:spTgt spid="280581"/>
                                        </p:tgtEl>
                                      </p:cBhvr>
                                    </p:animEffect>
                                  </p:childTnLst>
                                </p:cTn>
                              </p:par>
                            </p:childTnLst>
                          </p:cTn>
                        </p:par>
                        <p:par>
                          <p:cTn id="40" fill="hold">
                            <p:stCondLst>
                              <p:cond delay="500"/>
                            </p:stCondLst>
                            <p:childTnLst>
                              <p:par>
                                <p:cTn id="41" presetID="18" presetClass="entr" presetSubtype="12" fill="hold" grpId="0" nodeType="afterEffect">
                                  <p:stCondLst>
                                    <p:cond delay="0"/>
                                  </p:stCondLst>
                                  <p:childTnLst>
                                    <p:set>
                                      <p:cBhvr>
                                        <p:cTn id="42" dur="1" fill="hold">
                                          <p:stCondLst>
                                            <p:cond delay="0"/>
                                          </p:stCondLst>
                                        </p:cTn>
                                        <p:tgtEl>
                                          <p:spTgt spid="280589"/>
                                        </p:tgtEl>
                                        <p:attrNameLst>
                                          <p:attrName>style.visibility</p:attrName>
                                        </p:attrNameLst>
                                      </p:cBhvr>
                                      <p:to>
                                        <p:strVal val="visible"/>
                                      </p:to>
                                    </p:set>
                                    <p:animEffect transition="in" filter="strips(downLeft)">
                                      <p:cBhvr>
                                        <p:cTn id="43" dur="500"/>
                                        <p:tgtEl>
                                          <p:spTgt spid="280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utoUpdateAnimBg="0"/>
      <p:bldP spid="280586" grpId="0" autoUpdateAnimBg="0"/>
      <p:bldP spid="280587" grpId="0" autoUpdateAnimBg="0"/>
      <p:bldP spid="280588" grpId="0" autoUpdateAnimBg="0"/>
      <p:bldP spid="28058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838200" y="152400"/>
            <a:ext cx="7772400" cy="762000"/>
          </a:xfrm>
        </p:spPr>
        <p:txBody>
          <a:bodyPr/>
          <a:lstStyle/>
          <a:p>
            <a:r>
              <a:rPr lang="en-US" sz="4000" b="1" dirty="0">
                <a:latin typeface="Times New Roman" pitchFamily="18" charset="0"/>
              </a:rPr>
              <a:t>The First  Man </a:t>
            </a:r>
            <a:r>
              <a:rPr lang="en-US" sz="4000" b="1" dirty="0">
                <a:solidFill>
                  <a:srgbClr val="CC3300"/>
                </a:solidFill>
                <a:latin typeface="Times New Roman" pitchFamily="18" charset="0"/>
              </a:rPr>
              <a:t>Needs</a:t>
            </a:r>
            <a:r>
              <a:rPr lang="en-US" sz="4000" b="1" dirty="0">
                <a:latin typeface="Times New Roman" pitchFamily="18" charset="0"/>
              </a:rPr>
              <a:t> a Woman</a:t>
            </a:r>
          </a:p>
        </p:txBody>
      </p:sp>
      <p:sp>
        <p:nvSpPr>
          <p:cNvPr id="282627" name="Text Box 3"/>
          <p:cNvSpPr txBox="1">
            <a:spLocks noChangeArrowheads="1"/>
          </p:cNvSpPr>
          <p:nvPr/>
        </p:nvSpPr>
        <p:spPr bwMode="auto">
          <a:xfrm>
            <a:off x="304800" y="838200"/>
            <a:ext cx="8610600" cy="5934075"/>
          </a:xfrm>
          <a:prstGeom prst="rect">
            <a:avLst/>
          </a:prstGeom>
          <a:solidFill>
            <a:schemeClr val="bg1"/>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1"/>
                </a:solidFill>
                <a:latin typeface="Times New Roman" pitchFamily="18" charset="0"/>
              </a:rPr>
              <a:t>And the Lord God said, It is not good for the man to be by himself: I will make one like himself as a help to him And from the earth the Lord God made every beast of the field and every bird of the air, and took them to the man to see what names he would give them: and whatever name he gave to any living thing, that was its name. And the man gave names to all cattle and to the birds of the air and to every beast of the field; but Adam had no one like himself as a help. And the Lord God sent a deep sleep on the man, and took one of the bones from his side while he was sleeping, joining up the flesh again in its place: And the bone which the Lord God had taken from the man he made into a woman, and took her to the man. And the man said, This is now bone of my bone and flesh of my flesh: let her name be Woman because she was taken out of Man. For this cause will a man go away from his father and his mother and be joined to his wife; and they will be one flesh. (Genesis 2:18-24 BBE)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ctrTitle"/>
          </p:nvPr>
        </p:nvSpPr>
        <p:spPr>
          <a:xfrm>
            <a:off x="304800" y="228600"/>
            <a:ext cx="8534400" cy="1752600"/>
          </a:xfrm>
          <a:solidFill>
            <a:schemeClr val="bg1"/>
          </a:solidFill>
        </p:spPr>
        <p:txBody>
          <a:bodyPr/>
          <a:lstStyle/>
          <a:p>
            <a:r>
              <a:rPr lang="en-US" sz="4000" b="1" dirty="0">
                <a:solidFill>
                  <a:schemeClr val="tx1"/>
                </a:solidFill>
              </a:rPr>
              <a:t> </a:t>
            </a:r>
            <a:r>
              <a:rPr lang="en-US" sz="4000" b="1" dirty="0">
                <a:solidFill>
                  <a:schemeClr val="tx1"/>
                </a:solidFill>
                <a:latin typeface="Times New Roman" pitchFamily="18" charset="0"/>
              </a:rPr>
              <a:t>And God said, It is </a:t>
            </a:r>
            <a:r>
              <a:rPr lang="en-US" sz="4000" b="1" dirty="0">
                <a:solidFill>
                  <a:srgbClr val="CC3300"/>
                </a:solidFill>
                <a:latin typeface="Times New Roman" pitchFamily="18" charset="0"/>
              </a:rPr>
              <a:t>not good</a:t>
            </a:r>
            <a:r>
              <a:rPr lang="en-US" sz="4000" b="1" dirty="0">
                <a:solidFill>
                  <a:schemeClr val="tx1"/>
                </a:solidFill>
                <a:latin typeface="Times New Roman" pitchFamily="18" charset="0"/>
              </a:rPr>
              <a:t> that the man should be alone; I will make him a helper suited for him. (Genesis 2:18)</a:t>
            </a:r>
            <a:endParaRPr lang="en-US" sz="4000" b="1" dirty="0">
              <a:latin typeface="Times New Roman" pitchFamily="18" charset="0"/>
            </a:endParaRPr>
          </a:p>
        </p:txBody>
      </p:sp>
      <p:pic>
        <p:nvPicPr>
          <p:cNvPr id="284675" name="Picture 3"/>
          <p:cNvPicPr>
            <a:picLocks noChangeAspect="1" noChangeArrowheads="1"/>
          </p:cNvPicPr>
          <p:nvPr/>
        </p:nvPicPr>
        <p:blipFill>
          <a:blip r:embed="rId3" cstate="print"/>
          <a:srcRect/>
          <a:stretch>
            <a:fillRect/>
          </a:stretch>
        </p:blipFill>
        <p:spPr bwMode="auto">
          <a:xfrm>
            <a:off x="533400" y="2438400"/>
            <a:ext cx="1276350" cy="1114425"/>
          </a:xfrm>
          <a:prstGeom prst="rect">
            <a:avLst/>
          </a:prstGeom>
          <a:noFill/>
          <a:ln w="9525">
            <a:noFill/>
            <a:miter lim="800000"/>
            <a:headEnd/>
            <a:tailEnd/>
          </a:ln>
          <a:effectLst/>
        </p:spPr>
      </p:pic>
      <p:pic>
        <p:nvPicPr>
          <p:cNvPr id="284676" name="Picture 4"/>
          <p:cNvPicPr>
            <a:picLocks noChangeAspect="1" noChangeArrowheads="1"/>
          </p:cNvPicPr>
          <p:nvPr/>
        </p:nvPicPr>
        <p:blipFill>
          <a:blip r:embed="rId4" cstate="print"/>
          <a:srcRect/>
          <a:stretch>
            <a:fillRect/>
          </a:stretch>
        </p:blipFill>
        <p:spPr bwMode="auto">
          <a:xfrm>
            <a:off x="3352800" y="2362200"/>
            <a:ext cx="1581150" cy="1304925"/>
          </a:xfrm>
          <a:prstGeom prst="rect">
            <a:avLst/>
          </a:prstGeom>
          <a:noFill/>
          <a:ln w="9525">
            <a:noFill/>
            <a:miter lim="800000"/>
            <a:headEnd/>
            <a:tailEnd/>
          </a:ln>
          <a:effectLst/>
        </p:spPr>
      </p:pic>
      <p:pic>
        <p:nvPicPr>
          <p:cNvPr id="284677" name="Picture 5"/>
          <p:cNvPicPr>
            <a:picLocks noChangeAspect="1" noChangeArrowheads="1"/>
          </p:cNvPicPr>
          <p:nvPr/>
        </p:nvPicPr>
        <p:blipFill>
          <a:blip r:embed="rId5" cstate="print"/>
          <a:srcRect/>
          <a:stretch>
            <a:fillRect/>
          </a:stretch>
        </p:blipFill>
        <p:spPr bwMode="auto">
          <a:xfrm>
            <a:off x="6248400" y="2209800"/>
            <a:ext cx="1762125" cy="1581150"/>
          </a:xfrm>
          <a:prstGeom prst="rect">
            <a:avLst/>
          </a:prstGeom>
          <a:noFill/>
          <a:ln w="9525">
            <a:noFill/>
            <a:miter lim="800000"/>
            <a:headEnd/>
            <a:tailEnd/>
          </a:ln>
          <a:effectLst/>
        </p:spPr>
      </p:pic>
      <p:sp>
        <p:nvSpPr>
          <p:cNvPr id="284678" name="Text Box 6"/>
          <p:cNvSpPr txBox="1">
            <a:spLocks noChangeArrowheads="1"/>
          </p:cNvSpPr>
          <p:nvPr/>
        </p:nvSpPr>
        <p:spPr bwMode="auto">
          <a:xfrm>
            <a:off x="3810000" y="50292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4679" name="Text Box 7"/>
          <p:cNvSpPr txBox="1">
            <a:spLocks noChangeArrowheads="1"/>
          </p:cNvSpPr>
          <p:nvPr/>
        </p:nvSpPr>
        <p:spPr bwMode="auto">
          <a:xfrm>
            <a:off x="5334000" y="25146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4680" name="Text Box 8"/>
          <p:cNvSpPr txBox="1">
            <a:spLocks noChangeArrowheads="1"/>
          </p:cNvSpPr>
          <p:nvPr/>
        </p:nvSpPr>
        <p:spPr bwMode="auto">
          <a:xfrm>
            <a:off x="5943600" y="3733800"/>
            <a:ext cx="3200400" cy="10668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To want, to desire, necessary </a:t>
            </a:r>
          </a:p>
        </p:txBody>
      </p:sp>
      <p:sp>
        <p:nvSpPr>
          <p:cNvPr id="284681" name="Text Box 9"/>
          <p:cNvSpPr txBox="1">
            <a:spLocks noChangeArrowheads="1"/>
          </p:cNvSpPr>
          <p:nvPr/>
        </p:nvSpPr>
        <p:spPr bwMode="auto">
          <a:xfrm>
            <a:off x="381000" y="3733800"/>
            <a:ext cx="17526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West</a:t>
            </a:r>
          </a:p>
        </p:txBody>
      </p:sp>
      <p:sp>
        <p:nvSpPr>
          <p:cNvPr id="284682" name="Text Box 10"/>
          <p:cNvSpPr txBox="1">
            <a:spLocks noChangeArrowheads="1"/>
          </p:cNvSpPr>
          <p:nvPr/>
        </p:nvSpPr>
        <p:spPr bwMode="auto">
          <a:xfrm>
            <a:off x="3200400" y="3810000"/>
            <a:ext cx="16002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Woman</a:t>
            </a:r>
          </a:p>
        </p:txBody>
      </p:sp>
      <p:pic>
        <p:nvPicPr>
          <p:cNvPr id="284683" name="Picture 11"/>
          <p:cNvPicPr>
            <a:picLocks noChangeAspect="1" noChangeArrowheads="1"/>
          </p:cNvPicPr>
          <p:nvPr/>
        </p:nvPicPr>
        <p:blipFill>
          <a:blip r:embed="rId6" cstate="print"/>
          <a:srcRect/>
          <a:stretch>
            <a:fillRect/>
          </a:stretch>
        </p:blipFill>
        <p:spPr bwMode="auto">
          <a:xfrm>
            <a:off x="7315200" y="5029200"/>
            <a:ext cx="1333500" cy="1209675"/>
          </a:xfrm>
          <a:prstGeom prst="rect">
            <a:avLst/>
          </a:prstGeom>
          <a:noFill/>
          <a:ln w="9525">
            <a:noFill/>
            <a:miter lim="800000"/>
            <a:headEnd/>
            <a:tailEnd/>
          </a:ln>
          <a:effectLst/>
        </p:spPr>
      </p:pic>
      <p:pic>
        <p:nvPicPr>
          <p:cNvPr id="284684" name="Picture 12"/>
          <p:cNvPicPr>
            <a:picLocks noChangeAspect="1" noChangeArrowheads="1"/>
          </p:cNvPicPr>
          <p:nvPr/>
        </p:nvPicPr>
        <p:blipFill>
          <a:blip r:embed="rId7" cstate="print"/>
          <a:srcRect/>
          <a:stretch>
            <a:fillRect/>
          </a:stretch>
        </p:blipFill>
        <p:spPr bwMode="auto">
          <a:xfrm>
            <a:off x="381000" y="5486400"/>
            <a:ext cx="1457325" cy="523875"/>
          </a:xfrm>
          <a:prstGeom prst="rect">
            <a:avLst/>
          </a:prstGeom>
          <a:noFill/>
          <a:ln w="9525">
            <a:noFill/>
            <a:miter lim="800000"/>
            <a:headEnd/>
            <a:tailEnd/>
          </a:ln>
          <a:effectLst/>
        </p:spPr>
      </p:pic>
      <p:sp>
        <p:nvSpPr>
          <p:cNvPr id="284685" name="Text Box 13"/>
          <p:cNvSpPr txBox="1">
            <a:spLocks noChangeArrowheads="1"/>
          </p:cNvSpPr>
          <p:nvPr/>
        </p:nvSpPr>
        <p:spPr bwMode="auto">
          <a:xfrm>
            <a:off x="1905000" y="5105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pic>
        <p:nvPicPr>
          <p:cNvPr id="284686" name="Picture 14"/>
          <p:cNvPicPr>
            <a:picLocks noChangeAspect="1" noChangeArrowheads="1"/>
          </p:cNvPicPr>
          <p:nvPr/>
        </p:nvPicPr>
        <p:blipFill>
          <a:blip r:embed="rId8" cstate="print"/>
          <a:srcRect/>
          <a:stretch>
            <a:fillRect/>
          </a:stretch>
        </p:blipFill>
        <p:spPr bwMode="auto">
          <a:xfrm>
            <a:off x="2514600" y="5105400"/>
            <a:ext cx="1200150" cy="1028700"/>
          </a:xfrm>
          <a:prstGeom prst="rect">
            <a:avLst/>
          </a:prstGeom>
          <a:noFill/>
          <a:ln w="9525">
            <a:noFill/>
            <a:miter lim="800000"/>
            <a:headEnd/>
            <a:tailEnd/>
          </a:ln>
          <a:effectLst/>
        </p:spPr>
      </p:pic>
      <p:sp>
        <p:nvSpPr>
          <p:cNvPr id="284687" name="Text Box 15"/>
          <p:cNvSpPr txBox="1">
            <a:spLocks noChangeArrowheads="1"/>
          </p:cNvSpPr>
          <p:nvPr/>
        </p:nvSpPr>
        <p:spPr bwMode="auto">
          <a:xfrm>
            <a:off x="6477000" y="51054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pic>
        <p:nvPicPr>
          <p:cNvPr id="284688" name="Picture 16"/>
          <p:cNvPicPr>
            <a:picLocks noChangeAspect="1" noChangeArrowheads="1"/>
          </p:cNvPicPr>
          <p:nvPr/>
        </p:nvPicPr>
        <p:blipFill>
          <a:blip r:embed="rId9" cstate="print"/>
          <a:srcRect/>
          <a:stretch>
            <a:fillRect/>
          </a:stretch>
        </p:blipFill>
        <p:spPr bwMode="auto">
          <a:xfrm>
            <a:off x="4495800" y="4876800"/>
            <a:ext cx="1771650" cy="1409700"/>
          </a:xfrm>
          <a:prstGeom prst="rect">
            <a:avLst/>
          </a:prstGeom>
          <a:noFill/>
          <a:ln w="9525">
            <a:noFill/>
            <a:miter lim="800000"/>
            <a:headEnd/>
            <a:tailEnd/>
          </a:ln>
          <a:effectLst/>
        </p:spPr>
      </p:pic>
      <p:sp>
        <p:nvSpPr>
          <p:cNvPr id="284689" name="Text Box 17"/>
          <p:cNvSpPr txBox="1">
            <a:spLocks noChangeArrowheads="1"/>
          </p:cNvSpPr>
          <p:nvPr/>
        </p:nvSpPr>
        <p:spPr bwMode="auto">
          <a:xfrm>
            <a:off x="2286000" y="25146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4690" name="Text Box 18"/>
          <p:cNvSpPr txBox="1">
            <a:spLocks noChangeArrowheads="1"/>
          </p:cNvSpPr>
          <p:nvPr/>
        </p:nvSpPr>
        <p:spPr bwMode="auto">
          <a:xfrm>
            <a:off x="304800" y="6172200"/>
            <a:ext cx="1447800" cy="519113"/>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One</a:t>
            </a:r>
          </a:p>
        </p:txBody>
      </p:sp>
      <p:sp>
        <p:nvSpPr>
          <p:cNvPr id="284691" name="Text Box 19"/>
          <p:cNvSpPr txBox="1">
            <a:spLocks noChangeArrowheads="1"/>
          </p:cNvSpPr>
          <p:nvPr/>
        </p:nvSpPr>
        <p:spPr bwMode="auto">
          <a:xfrm>
            <a:off x="2590800" y="6096000"/>
            <a:ext cx="1066800" cy="519113"/>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Man</a:t>
            </a:r>
          </a:p>
        </p:txBody>
      </p:sp>
      <p:sp>
        <p:nvSpPr>
          <p:cNvPr id="284692" name="Text Box 20"/>
          <p:cNvSpPr txBox="1">
            <a:spLocks noChangeArrowheads="1"/>
          </p:cNvSpPr>
          <p:nvPr/>
        </p:nvSpPr>
        <p:spPr bwMode="auto">
          <a:xfrm>
            <a:off x="4343400" y="6019800"/>
            <a:ext cx="1981200" cy="579438"/>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Garden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dissolve">
                                      <p:cBhvr>
                                        <p:cTn id="7" dur="500"/>
                                        <p:tgtEl>
                                          <p:spTgt spid="2846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4677"/>
                                        </p:tgtEl>
                                        <p:attrNameLst>
                                          <p:attrName>style.visibility</p:attrName>
                                        </p:attrNameLst>
                                      </p:cBhvr>
                                      <p:to>
                                        <p:strVal val="visible"/>
                                      </p:to>
                                    </p:set>
                                    <p:animEffect transition="in" filter="blinds(horizontal)">
                                      <p:cBhvr>
                                        <p:cTn id="12" dur="500"/>
                                        <p:tgtEl>
                                          <p:spTgt spid="284677"/>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84680"/>
                                        </p:tgtEl>
                                        <p:attrNameLst>
                                          <p:attrName>style.visibility</p:attrName>
                                        </p:attrNameLst>
                                      </p:cBhvr>
                                      <p:to>
                                        <p:strVal val="visible"/>
                                      </p:to>
                                    </p:set>
                                    <p:animEffect transition="in" filter="blinds(horizontal)">
                                      <p:cBhvr>
                                        <p:cTn id="16" dur="500"/>
                                        <p:tgtEl>
                                          <p:spTgt spid="28468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84675"/>
                                        </p:tgtEl>
                                        <p:attrNameLst>
                                          <p:attrName>style.visibility</p:attrName>
                                        </p:attrNameLst>
                                      </p:cBhvr>
                                      <p:to>
                                        <p:strVal val="visible"/>
                                      </p:to>
                                    </p:set>
                                    <p:animEffect transition="in" filter="blinds(horizontal)">
                                      <p:cBhvr>
                                        <p:cTn id="21" dur="500"/>
                                        <p:tgtEl>
                                          <p:spTgt spid="284675"/>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284681"/>
                                        </p:tgtEl>
                                        <p:attrNameLst>
                                          <p:attrName>style.visibility</p:attrName>
                                        </p:attrNameLst>
                                      </p:cBhvr>
                                      <p:to>
                                        <p:strVal val="visible"/>
                                      </p:to>
                                    </p:set>
                                    <p:animEffect transition="in" filter="blinds(horizontal)">
                                      <p:cBhvr>
                                        <p:cTn id="25" dur="500"/>
                                        <p:tgtEl>
                                          <p:spTgt spid="28468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84676"/>
                                        </p:tgtEl>
                                        <p:attrNameLst>
                                          <p:attrName>style.visibility</p:attrName>
                                        </p:attrNameLst>
                                      </p:cBhvr>
                                      <p:to>
                                        <p:strVal val="visible"/>
                                      </p:to>
                                    </p:set>
                                    <p:animEffect transition="in" filter="blinds(horizontal)">
                                      <p:cBhvr>
                                        <p:cTn id="30" dur="500"/>
                                        <p:tgtEl>
                                          <p:spTgt spid="284676"/>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284682"/>
                                        </p:tgtEl>
                                        <p:attrNameLst>
                                          <p:attrName>style.visibility</p:attrName>
                                        </p:attrNameLst>
                                      </p:cBhvr>
                                      <p:to>
                                        <p:strVal val="visible"/>
                                      </p:to>
                                    </p:set>
                                    <p:animEffect transition="in" filter="blinds(horizontal)">
                                      <p:cBhvr>
                                        <p:cTn id="34" dur="500"/>
                                        <p:tgtEl>
                                          <p:spTgt spid="28468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84683"/>
                                        </p:tgtEl>
                                        <p:attrNameLst>
                                          <p:attrName>style.visibility</p:attrName>
                                        </p:attrNameLst>
                                      </p:cBhvr>
                                      <p:to>
                                        <p:strVal val="visible"/>
                                      </p:to>
                                    </p:set>
                                    <p:animEffect transition="in" filter="blinds(horizontal)">
                                      <p:cBhvr>
                                        <p:cTn id="39" dur="500"/>
                                        <p:tgtEl>
                                          <p:spTgt spid="28468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284684"/>
                                        </p:tgtEl>
                                        <p:attrNameLst>
                                          <p:attrName>style.visibility</p:attrName>
                                        </p:attrNameLst>
                                      </p:cBhvr>
                                      <p:to>
                                        <p:strVal val="visible"/>
                                      </p:to>
                                    </p:set>
                                    <p:animEffect transition="in" filter="barn(inHorizontal)">
                                      <p:cBhvr>
                                        <p:cTn id="44" dur="500"/>
                                        <p:tgtEl>
                                          <p:spTgt spid="28468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nodeType="clickEffect">
                                  <p:stCondLst>
                                    <p:cond delay="0"/>
                                  </p:stCondLst>
                                  <p:childTnLst>
                                    <p:set>
                                      <p:cBhvr>
                                        <p:cTn id="48" dur="1" fill="hold">
                                          <p:stCondLst>
                                            <p:cond delay="0"/>
                                          </p:stCondLst>
                                        </p:cTn>
                                        <p:tgtEl>
                                          <p:spTgt spid="284686"/>
                                        </p:tgtEl>
                                        <p:attrNameLst>
                                          <p:attrName>style.visibility</p:attrName>
                                        </p:attrNameLst>
                                      </p:cBhvr>
                                      <p:to>
                                        <p:strVal val="visible"/>
                                      </p:to>
                                    </p:set>
                                    <p:animEffect transition="in" filter="barn(inHorizontal)">
                                      <p:cBhvr>
                                        <p:cTn id="49" dur="500"/>
                                        <p:tgtEl>
                                          <p:spTgt spid="28468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284688"/>
                                        </p:tgtEl>
                                        <p:attrNameLst>
                                          <p:attrName>style.visibility</p:attrName>
                                        </p:attrNameLst>
                                      </p:cBhvr>
                                      <p:to>
                                        <p:strVal val="visible"/>
                                      </p:to>
                                    </p:set>
                                    <p:animEffect transition="in" filter="barn(inHorizontal)">
                                      <p:cBhvr>
                                        <p:cTn id="54" dur="500"/>
                                        <p:tgtEl>
                                          <p:spTgt spid="284688"/>
                                        </p:tgtEl>
                                      </p:cBhvr>
                                    </p:animEffect>
                                  </p:childTnLst>
                                </p:cTn>
                              </p:par>
                            </p:childTnLst>
                          </p:cTn>
                        </p:par>
                        <p:par>
                          <p:cTn id="55" fill="hold">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284690"/>
                                        </p:tgtEl>
                                        <p:attrNameLst>
                                          <p:attrName>style.visibility</p:attrName>
                                        </p:attrNameLst>
                                      </p:cBhvr>
                                      <p:to>
                                        <p:strVal val="visible"/>
                                      </p:to>
                                    </p:set>
                                    <p:animEffect transition="in" filter="blinds(horizontal)">
                                      <p:cBhvr>
                                        <p:cTn id="58" dur="500"/>
                                        <p:tgtEl>
                                          <p:spTgt spid="284690"/>
                                        </p:tgtEl>
                                      </p:cBhvr>
                                    </p:animEffect>
                                  </p:childTnLst>
                                </p:cTn>
                              </p:par>
                            </p:childTnLst>
                          </p:cTn>
                        </p:par>
                        <p:par>
                          <p:cTn id="59" fill="hold">
                            <p:stCondLst>
                              <p:cond delay="1000"/>
                            </p:stCondLst>
                            <p:childTnLst>
                              <p:par>
                                <p:cTn id="60" presetID="3" presetClass="entr" presetSubtype="10" fill="hold" grpId="0" nodeType="afterEffect">
                                  <p:stCondLst>
                                    <p:cond delay="0"/>
                                  </p:stCondLst>
                                  <p:childTnLst>
                                    <p:set>
                                      <p:cBhvr>
                                        <p:cTn id="61" dur="1" fill="hold">
                                          <p:stCondLst>
                                            <p:cond delay="0"/>
                                          </p:stCondLst>
                                        </p:cTn>
                                        <p:tgtEl>
                                          <p:spTgt spid="284691"/>
                                        </p:tgtEl>
                                        <p:attrNameLst>
                                          <p:attrName>style.visibility</p:attrName>
                                        </p:attrNameLst>
                                      </p:cBhvr>
                                      <p:to>
                                        <p:strVal val="visible"/>
                                      </p:to>
                                    </p:set>
                                    <p:animEffect transition="in" filter="blinds(horizontal)">
                                      <p:cBhvr>
                                        <p:cTn id="62" dur="500"/>
                                        <p:tgtEl>
                                          <p:spTgt spid="284691"/>
                                        </p:tgtEl>
                                      </p:cBhvr>
                                    </p:animEffect>
                                  </p:childTnLst>
                                </p:cTn>
                              </p:par>
                            </p:childTnLst>
                          </p:cTn>
                        </p:par>
                        <p:par>
                          <p:cTn id="63" fill="hold">
                            <p:stCondLst>
                              <p:cond delay="1500"/>
                            </p:stCondLst>
                            <p:childTnLst>
                              <p:par>
                                <p:cTn id="64" presetID="3" presetClass="entr" presetSubtype="10" fill="hold" grpId="0" nodeType="afterEffect">
                                  <p:stCondLst>
                                    <p:cond delay="0"/>
                                  </p:stCondLst>
                                  <p:childTnLst>
                                    <p:set>
                                      <p:cBhvr>
                                        <p:cTn id="65" dur="1" fill="hold">
                                          <p:stCondLst>
                                            <p:cond delay="0"/>
                                          </p:stCondLst>
                                        </p:cTn>
                                        <p:tgtEl>
                                          <p:spTgt spid="284692"/>
                                        </p:tgtEl>
                                        <p:attrNameLst>
                                          <p:attrName>style.visibility</p:attrName>
                                        </p:attrNameLst>
                                      </p:cBhvr>
                                      <p:to>
                                        <p:strVal val="visible"/>
                                      </p:to>
                                    </p:set>
                                    <p:animEffect transition="in" filter="blinds(horizontal)">
                                      <p:cBhvr>
                                        <p:cTn id="66" dur="500"/>
                                        <p:tgtEl>
                                          <p:spTgt spid="28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nimBg="1" autoUpdateAnimBg="0"/>
      <p:bldP spid="284680" grpId="0" autoUpdateAnimBg="0"/>
      <p:bldP spid="284681" grpId="0" autoUpdateAnimBg="0"/>
      <p:bldP spid="284682" grpId="0" autoUpdateAnimBg="0"/>
      <p:bldP spid="284690" grpId="0" autoUpdateAnimBg="0"/>
      <p:bldP spid="284691" grpId="0" autoUpdateAnimBg="0"/>
      <p:bldP spid="28469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228600" y="228600"/>
            <a:ext cx="8534400" cy="1752600"/>
          </a:xfrm>
          <a:solidFill>
            <a:schemeClr val="bg1"/>
          </a:solidFill>
        </p:spPr>
        <p:txBody>
          <a:bodyPr/>
          <a:lstStyle/>
          <a:p>
            <a:r>
              <a:rPr lang="en-US" sz="4000" b="1" dirty="0">
                <a:solidFill>
                  <a:schemeClr val="tx1"/>
                </a:solidFill>
              </a:rPr>
              <a:t> </a:t>
            </a:r>
            <a:r>
              <a:rPr lang="en-US" sz="4000" b="1" dirty="0">
                <a:solidFill>
                  <a:schemeClr val="tx1"/>
                </a:solidFill>
                <a:latin typeface="Times New Roman" pitchFamily="18" charset="0"/>
              </a:rPr>
              <a:t>And God said, It is </a:t>
            </a:r>
            <a:r>
              <a:rPr lang="en-US" sz="4000" b="1" dirty="0">
                <a:solidFill>
                  <a:srgbClr val="CC3300"/>
                </a:solidFill>
                <a:latin typeface="Times New Roman" pitchFamily="18" charset="0"/>
              </a:rPr>
              <a:t>not good</a:t>
            </a:r>
            <a:r>
              <a:rPr lang="en-US" sz="4000" b="1" dirty="0">
                <a:solidFill>
                  <a:schemeClr val="tx1"/>
                </a:solidFill>
                <a:latin typeface="Times New Roman" pitchFamily="18" charset="0"/>
              </a:rPr>
              <a:t> that the man should be alone; I will make him a helper suited for him. (Genesis 2:18)</a:t>
            </a:r>
            <a:endParaRPr lang="en-US" sz="4000" b="1" dirty="0">
              <a:latin typeface="Times New Roman" pitchFamily="18" charset="0"/>
            </a:endParaRPr>
          </a:p>
        </p:txBody>
      </p:sp>
      <p:pic>
        <p:nvPicPr>
          <p:cNvPr id="286723" name="Picture 3"/>
          <p:cNvPicPr>
            <a:picLocks noChangeAspect="1" noChangeArrowheads="1"/>
          </p:cNvPicPr>
          <p:nvPr/>
        </p:nvPicPr>
        <p:blipFill>
          <a:blip r:embed="rId3" cstate="print"/>
          <a:srcRect/>
          <a:stretch>
            <a:fillRect/>
          </a:stretch>
        </p:blipFill>
        <p:spPr bwMode="auto">
          <a:xfrm>
            <a:off x="838200" y="2819400"/>
            <a:ext cx="1190625" cy="1066800"/>
          </a:xfrm>
          <a:prstGeom prst="rect">
            <a:avLst/>
          </a:prstGeom>
          <a:noFill/>
          <a:ln w="9525">
            <a:noFill/>
            <a:miter lim="800000"/>
            <a:headEnd/>
            <a:tailEnd/>
          </a:ln>
          <a:effectLst/>
        </p:spPr>
      </p:pic>
      <p:pic>
        <p:nvPicPr>
          <p:cNvPr id="286724" name="Picture 4"/>
          <p:cNvPicPr>
            <a:picLocks noChangeAspect="1" noChangeArrowheads="1"/>
          </p:cNvPicPr>
          <p:nvPr/>
        </p:nvPicPr>
        <p:blipFill>
          <a:blip r:embed="rId4" cstate="print"/>
          <a:srcRect/>
          <a:stretch>
            <a:fillRect/>
          </a:stretch>
        </p:blipFill>
        <p:spPr bwMode="auto">
          <a:xfrm>
            <a:off x="3505200" y="2743200"/>
            <a:ext cx="1438275" cy="1228725"/>
          </a:xfrm>
          <a:prstGeom prst="rect">
            <a:avLst/>
          </a:prstGeom>
          <a:noFill/>
          <a:ln w="9525">
            <a:noFill/>
            <a:miter lim="800000"/>
            <a:headEnd/>
            <a:tailEnd/>
          </a:ln>
          <a:effectLst/>
        </p:spPr>
      </p:pic>
      <p:pic>
        <p:nvPicPr>
          <p:cNvPr id="286725" name="Picture 5"/>
          <p:cNvPicPr>
            <a:picLocks noChangeAspect="1" noChangeArrowheads="1"/>
          </p:cNvPicPr>
          <p:nvPr/>
        </p:nvPicPr>
        <p:blipFill>
          <a:blip r:embed="rId5" cstate="print"/>
          <a:srcRect/>
          <a:stretch>
            <a:fillRect/>
          </a:stretch>
        </p:blipFill>
        <p:spPr bwMode="auto">
          <a:xfrm>
            <a:off x="6400800" y="2667000"/>
            <a:ext cx="1438275" cy="1447800"/>
          </a:xfrm>
          <a:prstGeom prst="rect">
            <a:avLst/>
          </a:prstGeom>
          <a:noFill/>
          <a:ln w="9525">
            <a:noFill/>
            <a:miter lim="800000"/>
            <a:headEnd/>
            <a:tailEnd/>
          </a:ln>
          <a:effectLst/>
        </p:spPr>
      </p:pic>
      <p:sp>
        <p:nvSpPr>
          <p:cNvPr id="286726" name="Text Box 6"/>
          <p:cNvSpPr txBox="1">
            <a:spLocks noChangeArrowheads="1"/>
          </p:cNvSpPr>
          <p:nvPr/>
        </p:nvSpPr>
        <p:spPr bwMode="auto">
          <a:xfrm>
            <a:off x="2514600" y="2819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6727" name="Text Box 7"/>
          <p:cNvSpPr txBox="1">
            <a:spLocks noChangeArrowheads="1"/>
          </p:cNvSpPr>
          <p:nvPr/>
        </p:nvSpPr>
        <p:spPr bwMode="auto">
          <a:xfrm>
            <a:off x="5486400" y="28194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6728" name="Text Box 8"/>
          <p:cNvSpPr txBox="1">
            <a:spLocks noChangeArrowheads="1"/>
          </p:cNvSpPr>
          <p:nvPr/>
        </p:nvSpPr>
        <p:spPr bwMode="auto">
          <a:xfrm>
            <a:off x="6019800" y="4191000"/>
            <a:ext cx="2209800" cy="10668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Beginning, First</a:t>
            </a:r>
          </a:p>
        </p:txBody>
      </p:sp>
      <p:sp>
        <p:nvSpPr>
          <p:cNvPr id="286729" name="Text Box 9"/>
          <p:cNvSpPr txBox="1">
            <a:spLocks noChangeArrowheads="1"/>
          </p:cNvSpPr>
          <p:nvPr/>
        </p:nvSpPr>
        <p:spPr bwMode="auto">
          <a:xfrm>
            <a:off x="609600" y="4267200"/>
            <a:ext cx="19812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Two</a:t>
            </a:r>
          </a:p>
        </p:txBody>
      </p:sp>
      <p:sp>
        <p:nvSpPr>
          <p:cNvPr id="286730" name="Text Box 10"/>
          <p:cNvSpPr txBox="1">
            <a:spLocks noChangeArrowheads="1"/>
          </p:cNvSpPr>
          <p:nvPr/>
        </p:nvSpPr>
        <p:spPr bwMode="auto">
          <a:xfrm>
            <a:off x="3200400" y="4267200"/>
            <a:ext cx="17526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People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22"/>
                                        </p:tgtEl>
                                        <p:attrNameLst>
                                          <p:attrName>style.visibility</p:attrName>
                                        </p:attrNameLst>
                                      </p:cBhvr>
                                      <p:to>
                                        <p:strVal val="visible"/>
                                      </p:to>
                                    </p:set>
                                    <p:animEffect transition="in" filter="dissolve">
                                      <p:cBhvr>
                                        <p:cTn id="7" dur="500"/>
                                        <p:tgtEl>
                                          <p:spTgt spid="286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86729"/>
                                        </p:tgtEl>
                                        <p:attrNameLst>
                                          <p:attrName>style.visibility</p:attrName>
                                        </p:attrNameLst>
                                      </p:cBhvr>
                                      <p:to>
                                        <p:strVal val="visible"/>
                                      </p:to>
                                    </p:set>
                                    <p:animEffect transition="in" filter="barn(inHorizontal)">
                                      <p:cBhvr>
                                        <p:cTn id="12" dur="500"/>
                                        <p:tgtEl>
                                          <p:spTgt spid="286729"/>
                                        </p:tgtEl>
                                      </p:cBhvr>
                                    </p:animEffect>
                                  </p:childTnLst>
                                </p:cTn>
                              </p:par>
                            </p:childTnLst>
                          </p:cTn>
                        </p:par>
                        <p:par>
                          <p:cTn id="13" fill="hold">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286730"/>
                                        </p:tgtEl>
                                        <p:attrNameLst>
                                          <p:attrName>style.visibility</p:attrName>
                                        </p:attrNameLst>
                                      </p:cBhvr>
                                      <p:to>
                                        <p:strVal val="visible"/>
                                      </p:to>
                                    </p:set>
                                    <p:animEffect transition="in" filter="barn(inHorizontal)">
                                      <p:cBhvr>
                                        <p:cTn id="16" dur="500"/>
                                        <p:tgtEl>
                                          <p:spTgt spid="286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autoUpdateAnimBg="0"/>
      <p:bldP spid="286729" grpId="0" autoUpdateAnimBg="0"/>
      <p:bldP spid="28673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381000" y="381000"/>
            <a:ext cx="8534400" cy="2590800"/>
          </a:xfrm>
          <a:solidFill>
            <a:schemeClr val="bg1"/>
          </a:solidFill>
        </p:spPr>
        <p:txBody>
          <a:bodyPr/>
          <a:lstStyle/>
          <a:p>
            <a:r>
              <a:rPr lang="en-US" sz="2800" b="1" dirty="0">
                <a:solidFill>
                  <a:schemeClr val="tx1"/>
                </a:solidFill>
                <a:latin typeface="Times New Roman" pitchFamily="18" charset="0"/>
              </a:rPr>
              <a:t>And the Lord God made a garden in the east, in Eden; and there he put the man whom he had made. And out of the earth the Lord made every tree to come, delighting the eye and good for food; and in the </a:t>
            </a:r>
            <a:r>
              <a:rPr lang="en-US" sz="2800" b="1" u="sng" dirty="0">
                <a:solidFill>
                  <a:srgbClr val="FF0000"/>
                </a:solidFill>
                <a:latin typeface="Times New Roman" pitchFamily="18" charset="0"/>
              </a:rPr>
              <a:t>middle of the garden</a:t>
            </a:r>
            <a:r>
              <a:rPr lang="en-US" sz="2800" b="1" dirty="0">
                <a:solidFill>
                  <a:schemeClr val="tx1"/>
                </a:solidFill>
                <a:latin typeface="Times New Roman" pitchFamily="18" charset="0"/>
              </a:rPr>
              <a:t>, the </a:t>
            </a:r>
            <a:r>
              <a:rPr lang="en-US" sz="2800" b="1" u="sng" dirty="0">
                <a:solidFill>
                  <a:srgbClr val="FF0000"/>
                </a:solidFill>
                <a:latin typeface="Times New Roman" pitchFamily="18" charset="0"/>
              </a:rPr>
              <a:t>tree of life</a:t>
            </a:r>
            <a:r>
              <a:rPr lang="en-US" sz="2800" b="1" dirty="0">
                <a:solidFill>
                  <a:schemeClr val="tx1"/>
                </a:solidFill>
                <a:latin typeface="Times New Roman" pitchFamily="18" charset="0"/>
              </a:rPr>
              <a:t> and the </a:t>
            </a:r>
            <a:r>
              <a:rPr lang="en-US" sz="2800" b="1" u="sng" dirty="0">
                <a:solidFill>
                  <a:srgbClr val="FF0000"/>
                </a:solidFill>
                <a:latin typeface="Times New Roman" pitchFamily="18" charset="0"/>
              </a:rPr>
              <a:t>tree of the knowledge of good and evil</a:t>
            </a:r>
            <a:r>
              <a:rPr lang="en-US" sz="2800" b="1" dirty="0">
                <a:solidFill>
                  <a:schemeClr val="tx1"/>
                </a:solidFill>
                <a:latin typeface="Times New Roman" pitchFamily="18" charset="0"/>
              </a:rPr>
              <a:t>. (Genesis 2:8-9 BBE)</a:t>
            </a:r>
            <a:r>
              <a:rPr lang="en-US" sz="2800" b="1" dirty="0"/>
              <a:t> </a:t>
            </a:r>
          </a:p>
        </p:txBody>
      </p:sp>
      <p:sp>
        <p:nvSpPr>
          <p:cNvPr id="287747" name="Text Box 3"/>
          <p:cNvSpPr txBox="1">
            <a:spLocks noChangeArrowheads="1"/>
          </p:cNvSpPr>
          <p:nvPr/>
        </p:nvSpPr>
        <p:spPr bwMode="auto">
          <a:xfrm>
            <a:off x="1371600" y="3581400"/>
            <a:ext cx="6629400" cy="13112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rgbClr val="CC3300"/>
                </a:solidFill>
                <a:latin typeface="Times New Roman" pitchFamily="18" charset="0"/>
              </a:rPr>
              <a:t>How many special trees were in the middle of the garden?</a:t>
            </a:r>
          </a:p>
        </p:txBody>
      </p:sp>
      <p:sp>
        <p:nvSpPr>
          <p:cNvPr id="287748" name="Text Box 4"/>
          <p:cNvSpPr txBox="1">
            <a:spLocks noChangeArrowheads="1"/>
          </p:cNvSpPr>
          <p:nvPr/>
        </p:nvSpPr>
        <p:spPr bwMode="auto">
          <a:xfrm>
            <a:off x="2133600" y="5257800"/>
            <a:ext cx="5181600" cy="7016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TWO TREES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wipe(up)">
                                      <p:cBhvr>
                                        <p:cTn id="7" dur="500"/>
                                        <p:tgtEl>
                                          <p:spTgt spid="2877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7748"/>
                                        </p:tgtEl>
                                        <p:attrNameLst>
                                          <p:attrName>style.visibility</p:attrName>
                                        </p:attrNameLst>
                                      </p:cBhvr>
                                      <p:to>
                                        <p:strVal val="visible"/>
                                      </p:to>
                                    </p:set>
                                    <p:anim calcmode="lin" valueType="num">
                                      <p:cBhvr additive="base">
                                        <p:cTn id="12" dur="500" fill="hold"/>
                                        <p:tgtEl>
                                          <p:spTgt spid="287748"/>
                                        </p:tgtEl>
                                        <p:attrNameLst>
                                          <p:attrName>ppt_x</p:attrName>
                                        </p:attrNameLst>
                                      </p:cBhvr>
                                      <p:tavLst>
                                        <p:tav tm="0">
                                          <p:val>
                                            <p:strVal val="0-#ppt_w/2"/>
                                          </p:val>
                                        </p:tav>
                                        <p:tav tm="100000">
                                          <p:val>
                                            <p:strVal val="#ppt_x"/>
                                          </p:val>
                                        </p:tav>
                                      </p:tavLst>
                                    </p:anim>
                                    <p:anim calcmode="lin" valueType="num">
                                      <p:cBhvr additive="base">
                                        <p:cTn id="13" dur="500" fill="hold"/>
                                        <p:tgtEl>
                                          <p:spTgt spid="287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autoUpdateAnimBg="0"/>
      <p:bldP spid="28774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latin typeface="+mj-lt"/>
              </a:rPr>
              <a:t>Professing to be wise, they became fools, </a:t>
            </a:r>
          </a:p>
          <a:p>
            <a:r>
              <a:rPr lang="en-US" dirty="0">
                <a:latin typeface="+mj-lt"/>
              </a:rPr>
              <a:t>and exchanged the glory of the incorruptible God for an image in the form of corruptible man and of birds and four-footed animals and crawling creatures. </a:t>
            </a:r>
            <a:r>
              <a:rPr lang="en-US" dirty="0">
                <a:effectLst>
                  <a:outerShdw blurRad="38100" dist="38100" dir="2700000" algn="tl">
                    <a:srgbClr val="C0C0C0"/>
                  </a:outerShdw>
                </a:effectLst>
                <a:latin typeface="+mj-lt"/>
              </a:rPr>
              <a:t>”</a:t>
            </a:r>
          </a:p>
          <a:p>
            <a:pPr>
              <a:lnSpc>
                <a:spcPct val="90000"/>
              </a:lnSpc>
              <a:buFontTx/>
              <a:buNone/>
            </a:pPr>
            <a:r>
              <a:rPr lang="en-US" dirty="0">
                <a:latin typeface="+mj-lt"/>
              </a:rPr>
              <a:t> 							(NAS)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0" y="0"/>
            <a:ext cx="9144000" cy="2590800"/>
          </a:xfrm>
        </p:spPr>
        <p:txBody>
          <a:bodyPr/>
          <a:lstStyle/>
          <a:p>
            <a:r>
              <a:rPr lang="en-US" sz="2800" b="1" dirty="0">
                <a:latin typeface="Times New Roman" pitchFamily="18" charset="0"/>
              </a:rPr>
              <a:t>And the Lord God gave the man orders, saying, You may freely take of the fruit of every tree of the garden: But of the fruit of the tree of the knowledge of good and evil you may not take; for on the day when you take of it, death will certainly come to you. (Genesis 2:16-17 BBE)</a:t>
            </a:r>
            <a:r>
              <a:rPr lang="en-US" sz="2800" b="1" dirty="0"/>
              <a:t> </a:t>
            </a:r>
          </a:p>
        </p:txBody>
      </p:sp>
      <p:pic>
        <p:nvPicPr>
          <p:cNvPr id="289795" name="Picture 3"/>
          <p:cNvPicPr>
            <a:picLocks noChangeAspect="1" noChangeArrowheads="1"/>
          </p:cNvPicPr>
          <p:nvPr/>
        </p:nvPicPr>
        <p:blipFill>
          <a:blip r:embed="rId3" cstate="print"/>
          <a:srcRect/>
          <a:stretch>
            <a:fillRect/>
          </a:stretch>
        </p:blipFill>
        <p:spPr bwMode="auto">
          <a:xfrm>
            <a:off x="304800" y="4495800"/>
            <a:ext cx="2466975" cy="1543050"/>
          </a:xfrm>
          <a:prstGeom prst="rect">
            <a:avLst/>
          </a:prstGeom>
          <a:noFill/>
          <a:ln w="9525">
            <a:noFill/>
            <a:miter lim="800000"/>
            <a:headEnd/>
            <a:tailEnd/>
          </a:ln>
          <a:effectLst/>
        </p:spPr>
      </p:pic>
      <p:pic>
        <p:nvPicPr>
          <p:cNvPr id="289796" name="Picture 4"/>
          <p:cNvPicPr>
            <a:picLocks noChangeAspect="1" noChangeArrowheads="1"/>
          </p:cNvPicPr>
          <p:nvPr/>
        </p:nvPicPr>
        <p:blipFill>
          <a:blip r:embed="rId4" cstate="print"/>
          <a:srcRect/>
          <a:stretch>
            <a:fillRect/>
          </a:stretch>
        </p:blipFill>
        <p:spPr bwMode="auto">
          <a:xfrm>
            <a:off x="3733800" y="4495800"/>
            <a:ext cx="1695450" cy="1409700"/>
          </a:xfrm>
          <a:prstGeom prst="rect">
            <a:avLst/>
          </a:prstGeom>
          <a:noFill/>
          <a:ln w="9525">
            <a:noFill/>
            <a:miter lim="800000"/>
            <a:headEnd/>
            <a:tailEnd/>
          </a:ln>
          <a:effectLst/>
        </p:spPr>
      </p:pic>
      <p:pic>
        <p:nvPicPr>
          <p:cNvPr id="289797" name="Picture 5"/>
          <p:cNvPicPr>
            <a:picLocks noChangeAspect="1" noChangeArrowheads="1"/>
          </p:cNvPicPr>
          <p:nvPr/>
        </p:nvPicPr>
        <p:blipFill>
          <a:blip r:embed="rId5" cstate="print"/>
          <a:srcRect/>
          <a:stretch>
            <a:fillRect/>
          </a:stretch>
        </p:blipFill>
        <p:spPr bwMode="auto">
          <a:xfrm>
            <a:off x="6781800" y="4419600"/>
            <a:ext cx="1619250" cy="1562100"/>
          </a:xfrm>
          <a:prstGeom prst="rect">
            <a:avLst/>
          </a:prstGeom>
          <a:noFill/>
          <a:ln w="9525">
            <a:noFill/>
            <a:miter lim="800000"/>
            <a:headEnd/>
            <a:tailEnd/>
          </a:ln>
          <a:effectLst/>
        </p:spPr>
      </p:pic>
      <p:sp>
        <p:nvSpPr>
          <p:cNvPr id="289798" name="Text Box 6"/>
          <p:cNvSpPr txBox="1">
            <a:spLocks noChangeArrowheads="1"/>
          </p:cNvSpPr>
          <p:nvPr/>
        </p:nvSpPr>
        <p:spPr bwMode="auto">
          <a:xfrm>
            <a:off x="2971800" y="4724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9799" name="Text Box 7"/>
          <p:cNvSpPr txBox="1">
            <a:spLocks noChangeArrowheads="1"/>
          </p:cNvSpPr>
          <p:nvPr/>
        </p:nvSpPr>
        <p:spPr bwMode="auto">
          <a:xfrm>
            <a:off x="5791200" y="48006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89800" name="Text Box 8"/>
          <p:cNvSpPr txBox="1">
            <a:spLocks noChangeArrowheads="1"/>
          </p:cNvSpPr>
          <p:nvPr/>
        </p:nvSpPr>
        <p:spPr bwMode="auto">
          <a:xfrm>
            <a:off x="609600" y="2743200"/>
            <a:ext cx="8077200" cy="1554163"/>
          </a:xfrm>
          <a:prstGeom prst="rect">
            <a:avLst/>
          </a:prstGeom>
          <a:solidFill>
            <a:srgbClr val="3333CC"/>
          </a:solidFill>
          <a:ln w="9525">
            <a:noFill/>
            <a:miter lim="800000"/>
            <a:headEnd/>
            <a:tailEnd/>
          </a:ln>
          <a:effectLst/>
        </p:spPr>
        <p:txBody>
          <a:bodyPr lIns="92075" tIns="46038" rIns="92075" bIns="46038">
            <a:spAutoFit/>
          </a:bodyPr>
          <a:lstStyle/>
          <a:p>
            <a:pPr eaLnBrk="0" hangingPunct="0">
              <a:spcBef>
                <a:spcPct val="50000"/>
              </a:spcBef>
              <a:buClrTx/>
              <a:buFontTx/>
              <a:buNone/>
            </a:pPr>
            <a:r>
              <a:rPr lang="en-US" sz="3200" b="1" dirty="0">
                <a:solidFill>
                  <a:schemeClr val="tx2"/>
                </a:solidFill>
                <a:latin typeface="Times New Roman" pitchFamily="18" charset="0"/>
              </a:rPr>
              <a:t> </a:t>
            </a:r>
            <a:r>
              <a:rPr lang="en-US" sz="3200" b="1" dirty="0">
                <a:solidFill>
                  <a:schemeClr val="accent1"/>
                </a:solidFill>
                <a:latin typeface="Times New Roman" pitchFamily="18" charset="0"/>
              </a:rPr>
              <a:t>Man was forbidden to eat one of the two trees  -- if he ate the forbidden tree the other would be taken from him also.</a:t>
            </a:r>
          </a:p>
        </p:txBody>
      </p:sp>
      <p:sp>
        <p:nvSpPr>
          <p:cNvPr id="289801" name="Text Box 9"/>
          <p:cNvSpPr txBox="1">
            <a:spLocks noChangeArrowheads="1"/>
          </p:cNvSpPr>
          <p:nvPr/>
        </p:nvSpPr>
        <p:spPr bwMode="auto">
          <a:xfrm>
            <a:off x="6477000" y="6019800"/>
            <a:ext cx="22098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Forbidden</a:t>
            </a:r>
          </a:p>
        </p:txBody>
      </p:sp>
      <p:sp>
        <p:nvSpPr>
          <p:cNvPr id="289802" name="Text Box 10"/>
          <p:cNvSpPr txBox="1">
            <a:spLocks noChangeArrowheads="1"/>
          </p:cNvSpPr>
          <p:nvPr/>
        </p:nvSpPr>
        <p:spPr bwMode="auto">
          <a:xfrm>
            <a:off x="304800" y="6019800"/>
            <a:ext cx="24384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Two Trees</a:t>
            </a:r>
          </a:p>
        </p:txBody>
      </p:sp>
      <p:sp>
        <p:nvSpPr>
          <p:cNvPr id="289803" name="Text Box 11"/>
          <p:cNvSpPr txBox="1">
            <a:spLocks noChangeArrowheads="1"/>
          </p:cNvSpPr>
          <p:nvPr/>
        </p:nvSpPr>
        <p:spPr bwMode="auto">
          <a:xfrm>
            <a:off x="3581400" y="6019800"/>
            <a:ext cx="2057400" cy="57943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tx2"/>
                </a:solidFill>
                <a:latin typeface="Times New Roman" pitchFamily="18" charset="0"/>
              </a:rPr>
              <a:t>Command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800"/>
                                        </p:tgtEl>
                                        <p:attrNameLst>
                                          <p:attrName>style.visibility</p:attrName>
                                        </p:attrNameLst>
                                      </p:cBhvr>
                                      <p:to>
                                        <p:strVal val="visible"/>
                                      </p:to>
                                    </p:set>
                                    <p:animEffect transition="in" filter="blinds(horizontal)">
                                      <p:cBhvr>
                                        <p:cTn id="7" dur="500"/>
                                        <p:tgtEl>
                                          <p:spTgt spid="2898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9797"/>
                                        </p:tgtEl>
                                        <p:attrNameLst>
                                          <p:attrName>style.visibility</p:attrName>
                                        </p:attrNameLst>
                                      </p:cBhvr>
                                      <p:to>
                                        <p:strVal val="visible"/>
                                      </p:to>
                                    </p:set>
                                    <p:animEffect transition="in" filter="blinds(horizontal)">
                                      <p:cBhvr>
                                        <p:cTn id="12" dur="500"/>
                                        <p:tgtEl>
                                          <p:spTgt spid="289797"/>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289801"/>
                                        </p:tgtEl>
                                        <p:attrNameLst>
                                          <p:attrName>style.visibility</p:attrName>
                                        </p:attrNameLst>
                                      </p:cBhvr>
                                      <p:to>
                                        <p:strVal val="visible"/>
                                      </p:to>
                                    </p:set>
                                    <p:anim calcmode="lin" valueType="num">
                                      <p:cBhvr additive="base">
                                        <p:cTn id="16" dur="500" fill="hold"/>
                                        <p:tgtEl>
                                          <p:spTgt spid="289801"/>
                                        </p:tgtEl>
                                        <p:attrNameLst>
                                          <p:attrName>ppt_x</p:attrName>
                                        </p:attrNameLst>
                                      </p:cBhvr>
                                      <p:tavLst>
                                        <p:tav tm="0">
                                          <p:val>
                                            <p:strVal val="1+#ppt_w/2"/>
                                          </p:val>
                                        </p:tav>
                                        <p:tav tm="100000">
                                          <p:val>
                                            <p:strVal val="#ppt_x"/>
                                          </p:val>
                                        </p:tav>
                                      </p:tavLst>
                                    </p:anim>
                                    <p:anim calcmode="lin" valueType="num">
                                      <p:cBhvr additive="base">
                                        <p:cTn id="17" dur="500" fill="hold"/>
                                        <p:tgtEl>
                                          <p:spTgt spid="28980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9795"/>
                                        </p:tgtEl>
                                        <p:attrNameLst>
                                          <p:attrName>style.visibility</p:attrName>
                                        </p:attrNameLst>
                                      </p:cBhvr>
                                      <p:to>
                                        <p:strVal val="visible"/>
                                      </p:to>
                                    </p:set>
                                    <p:animEffect transition="in" filter="blinds(horizontal)">
                                      <p:cBhvr>
                                        <p:cTn id="22" dur="500"/>
                                        <p:tgtEl>
                                          <p:spTgt spid="289795"/>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289802"/>
                                        </p:tgtEl>
                                        <p:attrNameLst>
                                          <p:attrName>style.visibility</p:attrName>
                                        </p:attrNameLst>
                                      </p:cBhvr>
                                      <p:to>
                                        <p:strVal val="visible"/>
                                      </p:to>
                                    </p:set>
                                    <p:animEffect transition="in" filter="blinds(horizontal)">
                                      <p:cBhvr>
                                        <p:cTn id="26" dur="500"/>
                                        <p:tgtEl>
                                          <p:spTgt spid="28980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89796"/>
                                        </p:tgtEl>
                                        <p:attrNameLst>
                                          <p:attrName>style.visibility</p:attrName>
                                        </p:attrNameLst>
                                      </p:cBhvr>
                                      <p:to>
                                        <p:strVal val="visible"/>
                                      </p:to>
                                    </p:set>
                                    <p:animEffect transition="in" filter="blinds(horizontal)">
                                      <p:cBhvr>
                                        <p:cTn id="31" dur="500"/>
                                        <p:tgtEl>
                                          <p:spTgt spid="289796"/>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289803"/>
                                        </p:tgtEl>
                                        <p:attrNameLst>
                                          <p:attrName>style.visibility</p:attrName>
                                        </p:attrNameLst>
                                      </p:cBhvr>
                                      <p:to>
                                        <p:strVal val="visible"/>
                                      </p:to>
                                    </p:set>
                                    <p:animEffect transition="in" filter="blinds(horizontal)">
                                      <p:cBhvr>
                                        <p:cTn id="35" dur="500"/>
                                        <p:tgtEl>
                                          <p:spTgt spid="289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0" grpId="0" animBg="1" autoUpdateAnimBg="0"/>
      <p:bldP spid="289801" grpId="0" autoUpdateAnimBg="0"/>
      <p:bldP spid="289802" grpId="0" autoUpdateAnimBg="0"/>
      <p:bldP spid="28980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838200" y="228600"/>
            <a:ext cx="7772400" cy="685800"/>
          </a:xfrm>
          <a:solidFill>
            <a:srgbClr val="3333CC"/>
          </a:solidFill>
        </p:spPr>
        <p:txBody>
          <a:bodyPr/>
          <a:lstStyle/>
          <a:p>
            <a:r>
              <a:rPr lang="en-US" sz="3600" b="1" dirty="0">
                <a:solidFill>
                  <a:schemeClr val="accent1"/>
                </a:solidFill>
                <a:latin typeface="Times New Roman" pitchFamily="18" charset="0"/>
              </a:rPr>
              <a:t>The Woman and the Forbidden Fruit</a:t>
            </a:r>
          </a:p>
        </p:txBody>
      </p:sp>
      <p:sp>
        <p:nvSpPr>
          <p:cNvPr id="291843" name="Text Box 3"/>
          <p:cNvSpPr txBox="1">
            <a:spLocks noChangeArrowheads="1"/>
          </p:cNvSpPr>
          <p:nvPr/>
        </p:nvSpPr>
        <p:spPr bwMode="auto">
          <a:xfrm>
            <a:off x="685800" y="1219200"/>
            <a:ext cx="8153400" cy="5216525"/>
          </a:xfrm>
          <a:prstGeom prst="rect">
            <a:avLst/>
          </a:prstGeom>
          <a:noFill/>
          <a:ln w="9525">
            <a:noFill/>
            <a:miter lim="800000"/>
            <a:headEnd/>
            <a:tailEnd/>
          </a:ln>
          <a:effectLst/>
        </p:spPr>
        <p:txBody>
          <a:bodyPr lIns="92075" tIns="46038" rIns="92075" bIns="46038">
            <a:spAutoFit/>
          </a:bodyPr>
          <a:lstStyle/>
          <a:p>
            <a:pPr eaLnBrk="0" hangingPunct="0">
              <a:spcBef>
                <a:spcPct val="50000"/>
              </a:spcBef>
              <a:buClrTx/>
              <a:buFontTx/>
              <a:buNone/>
            </a:pPr>
            <a:r>
              <a:rPr lang="en-US" b="1" dirty="0">
                <a:solidFill>
                  <a:schemeClr val="tx2"/>
                </a:solidFill>
                <a:latin typeface="Times New Roman" pitchFamily="18" charset="0"/>
              </a:rPr>
              <a:t>Now the snake was wiser than any beast of the field which the Lord God had made. And he said to the woman, Has God truly said that you may not take of the fruit of any tree in the garden? And the woman said, We may take of the fruit of the trees in the garden: But of the fruit of the tree in the middle of the garden, God has said, If you take of it or put your hands on it, death will come to you. And the snake said, Death will not certainly come to you: For God sees that on the day when you take of its fruit, your eyes will be open, and you will be as gods, having knowledge of good and evil. (Genesis 3:1-5)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228600"/>
            <a:ext cx="7772400" cy="685800"/>
          </a:xfrm>
          <a:solidFill>
            <a:srgbClr val="3333CC"/>
          </a:solidFill>
        </p:spPr>
        <p:txBody>
          <a:bodyPr/>
          <a:lstStyle/>
          <a:p>
            <a:r>
              <a:rPr lang="en-US" sz="3600" b="1" dirty="0">
                <a:solidFill>
                  <a:schemeClr val="accent1"/>
                </a:solidFill>
                <a:latin typeface="Times New Roman" pitchFamily="18" charset="0"/>
              </a:rPr>
              <a:t>The Woman and the Forbidden Fruit</a:t>
            </a:r>
          </a:p>
        </p:txBody>
      </p:sp>
      <p:sp>
        <p:nvSpPr>
          <p:cNvPr id="293891" name="Text Box 3"/>
          <p:cNvSpPr txBox="1">
            <a:spLocks noChangeArrowheads="1"/>
          </p:cNvSpPr>
          <p:nvPr/>
        </p:nvSpPr>
        <p:spPr bwMode="auto">
          <a:xfrm>
            <a:off x="838200" y="1066800"/>
            <a:ext cx="8153400" cy="3508375"/>
          </a:xfrm>
          <a:prstGeom prst="rect">
            <a:avLst/>
          </a:prstGeom>
          <a:noFill/>
          <a:ln w="9525">
            <a:noFill/>
            <a:miter lim="800000"/>
            <a:headEnd/>
            <a:tailEnd/>
          </a:ln>
          <a:effectLst/>
        </p:spPr>
        <p:txBody>
          <a:bodyPr lIns="92075" tIns="46038" rIns="92075" bIns="46038">
            <a:spAutoFit/>
          </a:bodyPr>
          <a:lstStyle/>
          <a:p>
            <a:pPr eaLnBrk="0" hangingPunct="0">
              <a:spcBef>
                <a:spcPct val="50000"/>
              </a:spcBef>
              <a:buClrTx/>
              <a:buFontTx/>
              <a:buNone/>
            </a:pPr>
            <a:r>
              <a:rPr lang="en-US" b="1" dirty="0">
                <a:solidFill>
                  <a:schemeClr val="tx2"/>
                </a:solidFill>
                <a:latin typeface="Times New Roman" pitchFamily="18" charset="0"/>
              </a:rPr>
              <a:t>When the woman saw that the tree was </a:t>
            </a:r>
            <a:r>
              <a:rPr lang="en-US" b="1" i="1" u="sng" dirty="0">
                <a:solidFill>
                  <a:srgbClr val="CC3300"/>
                </a:solidFill>
                <a:latin typeface="Times New Roman" pitchFamily="18" charset="0"/>
              </a:rPr>
              <a:t>good for food</a:t>
            </a:r>
            <a:r>
              <a:rPr lang="en-US" b="1" dirty="0">
                <a:solidFill>
                  <a:schemeClr val="tx2"/>
                </a:solidFill>
                <a:latin typeface="Times New Roman" pitchFamily="18" charset="0"/>
              </a:rPr>
              <a:t>, and that it was a delight to the eyes, and that the tree was </a:t>
            </a:r>
            <a:r>
              <a:rPr lang="en-US" b="1" i="1" u="sng" dirty="0">
                <a:solidFill>
                  <a:srgbClr val="CC3300"/>
                </a:solidFill>
                <a:latin typeface="Times New Roman" pitchFamily="18" charset="0"/>
              </a:rPr>
              <a:t>desirable</a:t>
            </a:r>
            <a:r>
              <a:rPr lang="en-US" b="1" dirty="0">
                <a:solidFill>
                  <a:schemeClr val="tx2"/>
                </a:solidFill>
                <a:latin typeface="Times New Roman" pitchFamily="18" charset="0"/>
              </a:rPr>
              <a:t> to make one wise, she took from its fruit and ate; and she gave also to her husband with her, and he ate. Then the eyes of both of them were opened, and </a:t>
            </a:r>
            <a:r>
              <a:rPr lang="en-US" b="1" i="1" u="sng" dirty="0">
                <a:solidFill>
                  <a:srgbClr val="CC3300"/>
                </a:solidFill>
                <a:latin typeface="Times New Roman" pitchFamily="18" charset="0"/>
              </a:rPr>
              <a:t>they knew that they were naked</a:t>
            </a:r>
            <a:r>
              <a:rPr lang="en-US" b="1" dirty="0">
                <a:solidFill>
                  <a:schemeClr val="tx2"/>
                </a:solidFill>
                <a:latin typeface="Times New Roman" pitchFamily="18" charset="0"/>
              </a:rPr>
              <a:t>; and they sewed fig leaves together and made themselves loin coverings. (Genesis 3:6-8 NASB) </a:t>
            </a:r>
          </a:p>
        </p:txBody>
      </p:sp>
      <p:pic>
        <p:nvPicPr>
          <p:cNvPr id="293892" name="Picture 4"/>
          <p:cNvPicPr>
            <a:picLocks noChangeAspect="1" noChangeArrowheads="1"/>
          </p:cNvPicPr>
          <p:nvPr/>
        </p:nvPicPr>
        <p:blipFill>
          <a:blip r:embed="rId3" cstate="print"/>
          <a:srcRect/>
          <a:stretch>
            <a:fillRect/>
          </a:stretch>
        </p:blipFill>
        <p:spPr bwMode="auto">
          <a:xfrm>
            <a:off x="6781800" y="4343400"/>
            <a:ext cx="1790700" cy="1695450"/>
          </a:xfrm>
          <a:prstGeom prst="rect">
            <a:avLst/>
          </a:prstGeom>
          <a:noFill/>
          <a:ln w="9525">
            <a:noFill/>
            <a:miter lim="800000"/>
            <a:headEnd/>
            <a:tailEnd/>
          </a:ln>
          <a:effectLst/>
        </p:spPr>
      </p:pic>
      <p:sp>
        <p:nvSpPr>
          <p:cNvPr id="293893" name="Text Box 5"/>
          <p:cNvSpPr txBox="1">
            <a:spLocks noChangeArrowheads="1"/>
          </p:cNvSpPr>
          <p:nvPr/>
        </p:nvSpPr>
        <p:spPr bwMode="auto">
          <a:xfrm>
            <a:off x="6248400" y="5943600"/>
            <a:ext cx="2743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To Covet, desire</a:t>
            </a:r>
          </a:p>
        </p:txBody>
      </p:sp>
      <p:pic>
        <p:nvPicPr>
          <p:cNvPr id="293894" name="Picture 6"/>
          <p:cNvPicPr>
            <a:picLocks noChangeAspect="1" noChangeArrowheads="1"/>
          </p:cNvPicPr>
          <p:nvPr/>
        </p:nvPicPr>
        <p:blipFill>
          <a:blip r:embed="rId4" cstate="print"/>
          <a:srcRect/>
          <a:stretch>
            <a:fillRect/>
          </a:stretch>
        </p:blipFill>
        <p:spPr bwMode="auto">
          <a:xfrm>
            <a:off x="457200" y="4495800"/>
            <a:ext cx="2514600" cy="1428750"/>
          </a:xfrm>
          <a:prstGeom prst="rect">
            <a:avLst/>
          </a:prstGeom>
          <a:noFill/>
          <a:ln w="9525">
            <a:noFill/>
            <a:miter lim="800000"/>
            <a:headEnd/>
            <a:tailEnd/>
          </a:ln>
          <a:effectLst/>
        </p:spPr>
      </p:pic>
      <p:sp>
        <p:nvSpPr>
          <p:cNvPr id="293895" name="Text Box 7"/>
          <p:cNvSpPr txBox="1">
            <a:spLocks noChangeArrowheads="1"/>
          </p:cNvSpPr>
          <p:nvPr/>
        </p:nvSpPr>
        <p:spPr bwMode="auto">
          <a:xfrm>
            <a:off x="685800" y="5943600"/>
            <a:ext cx="2362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Two Trees</a:t>
            </a:r>
          </a:p>
        </p:txBody>
      </p:sp>
      <p:pic>
        <p:nvPicPr>
          <p:cNvPr id="293896" name="Picture 8"/>
          <p:cNvPicPr>
            <a:picLocks noChangeAspect="1" noChangeArrowheads="1"/>
          </p:cNvPicPr>
          <p:nvPr/>
        </p:nvPicPr>
        <p:blipFill>
          <a:blip r:embed="rId5" cstate="print"/>
          <a:srcRect/>
          <a:stretch>
            <a:fillRect/>
          </a:stretch>
        </p:blipFill>
        <p:spPr bwMode="auto">
          <a:xfrm>
            <a:off x="3733800" y="4495800"/>
            <a:ext cx="1828800" cy="1609725"/>
          </a:xfrm>
          <a:prstGeom prst="rect">
            <a:avLst/>
          </a:prstGeom>
          <a:noFill/>
          <a:ln w="9525">
            <a:noFill/>
            <a:miter lim="800000"/>
            <a:headEnd/>
            <a:tailEnd/>
          </a:ln>
          <a:effectLst/>
        </p:spPr>
      </p:pic>
      <p:sp>
        <p:nvSpPr>
          <p:cNvPr id="293897" name="Text Box 9"/>
          <p:cNvSpPr txBox="1">
            <a:spLocks noChangeArrowheads="1"/>
          </p:cNvSpPr>
          <p:nvPr/>
        </p:nvSpPr>
        <p:spPr bwMode="auto">
          <a:xfrm>
            <a:off x="3505200" y="5943600"/>
            <a:ext cx="22860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Woman</a:t>
            </a:r>
          </a:p>
        </p:txBody>
      </p:sp>
      <p:sp>
        <p:nvSpPr>
          <p:cNvPr id="293898" name="Text Box 10"/>
          <p:cNvSpPr txBox="1">
            <a:spLocks noChangeArrowheads="1"/>
          </p:cNvSpPr>
          <p:nvPr/>
        </p:nvSpPr>
        <p:spPr bwMode="auto">
          <a:xfrm>
            <a:off x="3124200" y="4724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93899" name="Text Box 11"/>
          <p:cNvSpPr txBox="1">
            <a:spLocks noChangeArrowheads="1"/>
          </p:cNvSpPr>
          <p:nvPr/>
        </p:nvSpPr>
        <p:spPr bwMode="auto">
          <a:xfrm>
            <a:off x="5791200" y="47244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3892"/>
                                        </p:tgtEl>
                                        <p:attrNameLst>
                                          <p:attrName>style.visibility</p:attrName>
                                        </p:attrNameLst>
                                      </p:cBhvr>
                                      <p:to>
                                        <p:strVal val="visible"/>
                                      </p:to>
                                    </p:set>
                                    <p:animEffect transition="in" filter="checkerboard(across)">
                                      <p:cBhvr>
                                        <p:cTn id="7" dur="500"/>
                                        <p:tgtEl>
                                          <p:spTgt spid="29389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93893"/>
                                        </p:tgtEl>
                                        <p:attrNameLst>
                                          <p:attrName>style.visibility</p:attrName>
                                        </p:attrNameLst>
                                      </p:cBhvr>
                                      <p:to>
                                        <p:strVal val="visible"/>
                                      </p:to>
                                    </p:set>
                                    <p:anim calcmode="lin" valueType="num">
                                      <p:cBhvr additive="base">
                                        <p:cTn id="11" dur="500" fill="hold"/>
                                        <p:tgtEl>
                                          <p:spTgt spid="293893"/>
                                        </p:tgtEl>
                                        <p:attrNameLst>
                                          <p:attrName>ppt_x</p:attrName>
                                        </p:attrNameLst>
                                      </p:cBhvr>
                                      <p:tavLst>
                                        <p:tav tm="0">
                                          <p:val>
                                            <p:strVal val="1+#ppt_w/2"/>
                                          </p:val>
                                        </p:tav>
                                        <p:tav tm="100000">
                                          <p:val>
                                            <p:strVal val="#ppt_x"/>
                                          </p:val>
                                        </p:tav>
                                      </p:tavLst>
                                    </p:anim>
                                    <p:anim calcmode="lin" valueType="num">
                                      <p:cBhvr additive="base">
                                        <p:cTn id="12" dur="500" fill="hold"/>
                                        <p:tgtEl>
                                          <p:spTgt spid="29389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3894"/>
                                        </p:tgtEl>
                                        <p:attrNameLst>
                                          <p:attrName>style.visibility</p:attrName>
                                        </p:attrNameLst>
                                      </p:cBhvr>
                                      <p:to>
                                        <p:strVal val="visible"/>
                                      </p:to>
                                    </p:set>
                                    <p:animEffect transition="in" filter="blinds(horizontal)">
                                      <p:cBhvr>
                                        <p:cTn id="17" dur="500"/>
                                        <p:tgtEl>
                                          <p:spTgt spid="293894"/>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293895"/>
                                        </p:tgtEl>
                                        <p:attrNameLst>
                                          <p:attrName>style.visibility</p:attrName>
                                        </p:attrNameLst>
                                      </p:cBhvr>
                                      <p:to>
                                        <p:strVal val="visible"/>
                                      </p:to>
                                    </p:set>
                                    <p:anim calcmode="lin" valueType="num">
                                      <p:cBhvr additive="base">
                                        <p:cTn id="21" dur="500" fill="hold"/>
                                        <p:tgtEl>
                                          <p:spTgt spid="293895"/>
                                        </p:tgtEl>
                                        <p:attrNameLst>
                                          <p:attrName>ppt_x</p:attrName>
                                        </p:attrNameLst>
                                      </p:cBhvr>
                                      <p:tavLst>
                                        <p:tav tm="0">
                                          <p:val>
                                            <p:strVal val="#ppt_x"/>
                                          </p:val>
                                        </p:tav>
                                        <p:tav tm="100000">
                                          <p:val>
                                            <p:strVal val="#ppt_x"/>
                                          </p:val>
                                        </p:tav>
                                      </p:tavLst>
                                    </p:anim>
                                    <p:anim calcmode="lin" valueType="num">
                                      <p:cBhvr additive="base">
                                        <p:cTn id="22" dur="500" fill="hold"/>
                                        <p:tgtEl>
                                          <p:spTgt spid="29389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3896"/>
                                        </p:tgtEl>
                                        <p:attrNameLst>
                                          <p:attrName>style.visibility</p:attrName>
                                        </p:attrNameLst>
                                      </p:cBhvr>
                                      <p:to>
                                        <p:strVal val="visible"/>
                                      </p:to>
                                    </p:set>
                                    <p:animEffect transition="in" filter="blinds(horizontal)">
                                      <p:cBhvr>
                                        <p:cTn id="27" dur="500"/>
                                        <p:tgtEl>
                                          <p:spTgt spid="293896"/>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293897"/>
                                        </p:tgtEl>
                                        <p:attrNameLst>
                                          <p:attrName>style.visibility</p:attrName>
                                        </p:attrNameLst>
                                      </p:cBhvr>
                                      <p:to>
                                        <p:strVal val="visible"/>
                                      </p:to>
                                    </p:set>
                                    <p:anim calcmode="lin" valueType="num">
                                      <p:cBhvr additive="base">
                                        <p:cTn id="31" dur="500" fill="hold"/>
                                        <p:tgtEl>
                                          <p:spTgt spid="293897"/>
                                        </p:tgtEl>
                                        <p:attrNameLst>
                                          <p:attrName>ppt_x</p:attrName>
                                        </p:attrNameLst>
                                      </p:cBhvr>
                                      <p:tavLst>
                                        <p:tav tm="0">
                                          <p:val>
                                            <p:strVal val="#ppt_x"/>
                                          </p:val>
                                        </p:tav>
                                        <p:tav tm="100000">
                                          <p:val>
                                            <p:strVal val="#ppt_x"/>
                                          </p:val>
                                        </p:tav>
                                      </p:tavLst>
                                    </p:anim>
                                    <p:anim calcmode="lin" valueType="num">
                                      <p:cBhvr additive="base">
                                        <p:cTn id="32" dur="500" fill="hold"/>
                                        <p:tgtEl>
                                          <p:spTgt spid="2938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utoUpdateAnimBg="0"/>
      <p:bldP spid="293895" grpId="0" autoUpdateAnimBg="0"/>
      <p:bldP spid="29389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a:blip r:embed="rId3" cstate="print"/>
          <a:srcRect/>
          <a:stretch>
            <a:fillRect/>
          </a:stretch>
        </p:blipFill>
        <p:spPr bwMode="auto">
          <a:xfrm>
            <a:off x="304800" y="1676400"/>
            <a:ext cx="904875" cy="1085850"/>
          </a:xfrm>
          <a:prstGeom prst="rect">
            <a:avLst/>
          </a:prstGeom>
          <a:noFill/>
          <a:ln w="9525">
            <a:noFill/>
            <a:miter lim="800000"/>
            <a:headEnd/>
            <a:tailEnd/>
          </a:ln>
          <a:effectLst/>
        </p:spPr>
      </p:pic>
      <p:pic>
        <p:nvPicPr>
          <p:cNvPr id="295939" name="Picture 3"/>
          <p:cNvPicPr>
            <a:picLocks noChangeAspect="1" noChangeArrowheads="1"/>
          </p:cNvPicPr>
          <p:nvPr/>
        </p:nvPicPr>
        <p:blipFill>
          <a:blip r:embed="rId4" cstate="print"/>
          <a:srcRect/>
          <a:stretch>
            <a:fillRect/>
          </a:stretch>
        </p:blipFill>
        <p:spPr bwMode="auto">
          <a:xfrm>
            <a:off x="1981200" y="1676400"/>
            <a:ext cx="1314450" cy="1228725"/>
          </a:xfrm>
          <a:prstGeom prst="rect">
            <a:avLst/>
          </a:prstGeom>
          <a:noFill/>
          <a:ln w="9525">
            <a:noFill/>
            <a:miter lim="800000"/>
            <a:headEnd/>
            <a:tailEnd/>
          </a:ln>
          <a:effectLst/>
        </p:spPr>
      </p:pic>
      <p:pic>
        <p:nvPicPr>
          <p:cNvPr id="295940" name="Picture 4"/>
          <p:cNvPicPr>
            <a:picLocks noChangeAspect="1" noChangeArrowheads="1"/>
          </p:cNvPicPr>
          <p:nvPr/>
        </p:nvPicPr>
        <p:blipFill>
          <a:blip r:embed="rId5" cstate="print"/>
          <a:srcRect/>
          <a:stretch>
            <a:fillRect/>
          </a:stretch>
        </p:blipFill>
        <p:spPr bwMode="auto">
          <a:xfrm>
            <a:off x="4191000" y="1600200"/>
            <a:ext cx="1343025" cy="1276350"/>
          </a:xfrm>
          <a:prstGeom prst="rect">
            <a:avLst/>
          </a:prstGeom>
          <a:noFill/>
          <a:ln w="9525">
            <a:noFill/>
            <a:miter lim="800000"/>
            <a:headEnd/>
            <a:tailEnd/>
          </a:ln>
          <a:effectLst/>
        </p:spPr>
      </p:pic>
      <p:pic>
        <p:nvPicPr>
          <p:cNvPr id="295941" name="Picture 5"/>
          <p:cNvPicPr>
            <a:picLocks noChangeAspect="1" noChangeArrowheads="1"/>
          </p:cNvPicPr>
          <p:nvPr/>
        </p:nvPicPr>
        <p:blipFill>
          <a:blip r:embed="rId6" cstate="print"/>
          <a:srcRect/>
          <a:stretch>
            <a:fillRect/>
          </a:stretch>
        </p:blipFill>
        <p:spPr bwMode="auto">
          <a:xfrm>
            <a:off x="6019800" y="1676400"/>
            <a:ext cx="1190625" cy="1228725"/>
          </a:xfrm>
          <a:prstGeom prst="rect">
            <a:avLst/>
          </a:prstGeom>
          <a:noFill/>
          <a:ln w="9525">
            <a:noFill/>
            <a:miter lim="800000"/>
            <a:headEnd/>
            <a:tailEnd/>
          </a:ln>
          <a:effectLst/>
        </p:spPr>
      </p:pic>
      <p:pic>
        <p:nvPicPr>
          <p:cNvPr id="295942" name="Picture 6"/>
          <p:cNvPicPr>
            <a:picLocks noChangeAspect="1" noChangeArrowheads="1"/>
          </p:cNvPicPr>
          <p:nvPr/>
        </p:nvPicPr>
        <p:blipFill>
          <a:blip r:embed="rId7" cstate="print"/>
          <a:srcRect/>
          <a:stretch>
            <a:fillRect/>
          </a:stretch>
        </p:blipFill>
        <p:spPr bwMode="auto">
          <a:xfrm>
            <a:off x="7515225" y="1295400"/>
            <a:ext cx="1628775" cy="1666875"/>
          </a:xfrm>
          <a:prstGeom prst="rect">
            <a:avLst/>
          </a:prstGeom>
          <a:noFill/>
          <a:ln w="9525">
            <a:noFill/>
            <a:miter lim="800000"/>
            <a:headEnd/>
            <a:tailEnd/>
          </a:ln>
          <a:effectLst/>
        </p:spPr>
      </p:pic>
      <p:sp>
        <p:nvSpPr>
          <p:cNvPr id="295943" name="Text Box 7"/>
          <p:cNvSpPr txBox="1">
            <a:spLocks noChangeArrowheads="1"/>
          </p:cNvSpPr>
          <p:nvPr/>
        </p:nvSpPr>
        <p:spPr bwMode="auto">
          <a:xfrm>
            <a:off x="1295400" y="17526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95944" name="Text Box 8"/>
          <p:cNvSpPr txBox="1">
            <a:spLocks noChangeArrowheads="1"/>
          </p:cNvSpPr>
          <p:nvPr/>
        </p:nvSpPr>
        <p:spPr bwMode="auto">
          <a:xfrm>
            <a:off x="3429000" y="1676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95945" name="Text Box 9"/>
          <p:cNvSpPr txBox="1">
            <a:spLocks noChangeArrowheads="1"/>
          </p:cNvSpPr>
          <p:nvPr/>
        </p:nvSpPr>
        <p:spPr bwMode="auto">
          <a:xfrm>
            <a:off x="5486400" y="1676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95946" name="Text Box 10"/>
          <p:cNvSpPr txBox="1">
            <a:spLocks noChangeArrowheads="1"/>
          </p:cNvSpPr>
          <p:nvPr/>
        </p:nvSpPr>
        <p:spPr bwMode="auto">
          <a:xfrm>
            <a:off x="7086600" y="17526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pic>
        <p:nvPicPr>
          <p:cNvPr id="295947" name="Picture 11"/>
          <p:cNvPicPr>
            <a:picLocks noChangeAspect="1" noChangeArrowheads="1"/>
          </p:cNvPicPr>
          <p:nvPr/>
        </p:nvPicPr>
        <p:blipFill>
          <a:blip r:embed="rId8" cstate="print"/>
          <a:srcRect/>
          <a:stretch>
            <a:fillRect/>
          </a:stretch>
        </p:blipFill>
        <p:spPr bwMode="auto">
          <a:xfrm>
            <a:off x="2514600" y="4267200"/>
            <a:ext cx="1695450" cy="1685925"/>
          </a:xfrm>
          <a:prstGeom prst="rect">
            <a:avLst/>
          </a:prstGeom>
          <a:noFill/>
          <a:ln w="9525">
            <a:noFill/>
            <a:miter lim="800000"/>
            <a:headEnd/>
            <a:tailEnd/>
          </a:ln>
          <a:effectLst/>
        </p:spPr>
      </p:pic>
      <p:pic>
        <p:nvPicPr>
          <p:cNvPr id="295948" name="Picture 12"/>
          <p:cNvPicPr>
            <a:picLocks noChangeAspect="1" noChangeArrowheads="1"/>
          </p:cNvPicPr>
          <p:nvPr/>
        </p:nvPicPr>
        <p:blipFill>
          <a:blip r:embed="rId9" cstate="print"/>
          <a:srcRect/>
          <a:stretch>
            <a:fillRect/>
          </a:stretch>
        </p:blipFill>
        <p:spPr bwMode="auto">
          <a:xfrm>
            <a:off x="4495800" y="4495800"/>
            <a:ext cx="2238375" cy="1381125"/>
          </a:xfrm>
          <a:prstGeom prst="rect">
            <a:avLst/>
          </a:prstGeom>
          <a:noFill/>
          <a:ln w="9525">
            <a:noFill/>
            <a:miter lim="800000"/>
            <a:headEnd/>
            <a:tailEnd/>
          </a:ln>
          <a:effectLst/>
        </p:spPr>
      </p:pic>
      <p:pic>
        <p:nvPicPr>
          <p:cNvPr id="295949" name="Picture 13"/>
          <p:cNvPicPr>
            <a:picLocks noChangeAspect="1" noChangeArrowheads="1"/>
          </p:cNvPicPr>
          <p:nvPr/>
        </p:nvPicPr>
        <p:blipFill>
          <a:blip r:embed="rId10" cstate="print"/>
          <a:srcRect/>
          <a:stretch>
            <a:fillRect/>
          </a:stretch>
        </p:blipFill>
        <p:spPr bwMode="auto">
          <a:xfrm>
            <a:off x="7239000" y="4572000"/>
            <a:ext cx="1228725" cy="1314450"/>
          </a:xfrm>
          <a:prstGeom prst="rect">
            <a:avLst/>
          </a:prstGeom>
          <a:noFill/>
          <a:ln w="9525">
            <a:noFill/>
            <a:miter lim="800000"/>
            <a:headEnd/>
            <a:tailEnd/>
          </a:ln>
          <a:effectLst/>
        </p:spPr>
      </p:pic>
      <p:pic>
        <p:nvPicPr>
          <p:cNvPr id="295950" name="Picture 14"/>
          <p:cNvPicPr>
            <a:picLocks noChangeAspect="1" noChangeArrowheads="1"/>
          </p:cNvPicPr>
          <p:nvPr/>
        </p:nvPicPr>
        <p:blipFill>
          <a:blip r:embed="rId11" cstate="print"/>
          <a:srcRect/>
          <a:stretch>
            <a:fillRect/>
          </a:stretch>
        </p:blipFill>
        <p:spPr bwMode="auto">
          <a:xfrm>
            <a:off x="381000" y="4267200"/>
            <a:ext cx="1790700" cy="1628775"/>
          </a:xfrm>
          <a:prstGeom prst="rect">
            <a:avLst/>
          </a:prstGeom>
          <a:noFill/>
          <a:ln w="9525">
            <a:noFill/>
            <a:miter lim="800000"/>
            <a:headEnd/>
            <a:tailEnd/>
          </a:ln>
          <a:effectLst/>
        </p:spPr>
      </p:pic>
      <p:sp>
        <p:nvSpPr>
          <p:cNvPr id="295951" name="Text Box 15"/>
          <p:cNvSpPr txBox="1">
            <a:spLocks noChangeArrowheads="1"/>
          </p:cNvSpPr>
          <p:nvPr/>
        </p:nvSpPr>
        <p:spPr bwMode="auto">
          <a:xfrm>
            <a:off x="2057400" y="46482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95952" name="Text Box 16"/>
          <p:cNvSpPr txBox="1">
            <a:spLocks noChangeArrowheads="1"/>
          </p:cNvSpPr>
          <p:nvPr/>
        </p:nvSpPr>
        <p:spPr bwMode="auto">
          <a:xfrm>
            <a:off x="6705600" y="4724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95953" name="Text Box 17"/>
          <p:cNvSpPr txBox="1">
            <a:spLocks noChangeArrowheads="1"/>
          </p:cNvSpPr>
          <p:nvPr/>
        </p:nvSpPr>
        <p:spPr bwMode="auto">
          <a:xfrm>
            <a:off x="4114800" y="47244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295954" name="Text Box 18"/>
          <p:cNvSpPr txBox="1">
            <a:spLocks noChangeArrowheads="1"/>
          </p:cNvSpPr>
          <p:nvPr/>
        </p:nvSpPr>
        <p:spPr bwMode="auto">
          <a:xfrm>
            <a:off x="7696200" y="3048000"/>
            <a:ext cx="1295400" cy="9461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Devil, Satan</a:t>
            </a:r>
          </a:p>
        </p:txBody>
      </p:sp>
      <p:sp>
        <p:nvSpPr>
          <p:cNvPr id="295955" name="Text Box 19"/>
          <p:cNvSpPr txBox="1">
            <a:spLocks noChangeArrowheads="1"/>
          </p:cNvSpPr>
          <p:nvPr/>
        </p:nvSpPr>
        <p:spPr bwMode="auto">
          <a:xfrm>
            <a:off x="152400" y="2667000"/>
            <a:ext cx="1295400" cy="9461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Life or Motion</a:t>
            </a:r>
          </a:p>
        </p:txBody>
      </p:sp>
      <p:sp>
        <p:nvSpPr>
          <p:cNvPr id="295956" name="Text Box 20"/>
          <p:cNvSpPr txBox="1">
            <a:spLocks noChangeArrowheads="1"/>
          </p:cNvSpPr>
          <p:nvPr/>
        </p:nvSpPr>
        <p:spPr bwMode="auto">
          <a:xfrm>
            <a:off x="1981200" y="2743200"/>
            <a:ext cx="1295400" cy="9461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Secret, private</a:t>
            </a:r>
          </a:p>
        </p:txBody>
      </p:sp>
      <p:sp>
        <p:nvSpPr>
          <p:cNvPr id="295957" name="Text Box 21"/>
          <p:cNvSpPr txBox="1">
            <a:spLocks noChangeArrowheads="1"/>
          </p:cNvSpPr>
          <p:nvPr/>
        </p:nvSpPr>
        <p:spPr bwMode="auto">
          <a:xfrm>
            <a:off x="3886200" y="2971800"/>
            <a:ext cx="18288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Garden</a:t>
            </a:r>
          </a:p>
        </p:txBody>
      </p:sp>
      <p:sp>
        <p:nvSpPr>
          <p:cNvPr id="295958" name="Text Box 22"/>
          <p:cNvSpPr txBox="1">
            <a:spLocks noChangeArrowheads="1"/>
          </p:cNvSpPr>
          <p:nvPr/>
        </p:nvSpPr>
        <p:spPr bwMode="auto">
          <a:xfrm>
            <a:off x="6019800" y="3040063"/>
            <a:ext cx="1295400" cy="5191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Man</a:t>
            </a:r>
          </a:p>
        </p:txBody>
      </p:sp>
      <p:sp>
        <p:nvSpPr>
          <p:cNvPr id="295959" name="Text Box 23"/>
          <p:cNvSpPr txBox="1">
            <a:spLocks noChangeArrowheads="1"/>
          </p:cNvSpPr>
          <p:nvPr/>
        </p:nvSpPr>
        <p:spPr bwMode="auto">
          <a:xfrm>
            <a:off x="304800" y="6019800"/>
            <a:ext cx="16764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Tempter</a:t>
            </a:r>
          </a:p>
        </p:txBody>
      </p:sp>
      <p:sp>
        <p:nvSpPr>
          <p:cNvPr id="295960" name="Text Box 24"/>
          <p:cNvSpPr txBox="1">
            <a:spLocks noChangeArrowheads="1"/>
          </p:cNvSpPr>
          <p:nvPr/>
        </p:nvSpPr>
        <p:spPr bwMode="auto">
          <a:xfrm>
            <a:off x="2514600" y="6019800"/>
            <a:ext cx="16764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Devil</a:t>
            </a:r>
          </a:p>
        </p:txBody>
      </p:sp>
      <p:sp>
        <p:nvSpPr>
          <p:cNvPr id="295961" name="Text Box 25"/>
          <p:cNvSpPr txBox="1">
            <a:spLocks noChangeArrowheads="1"/>
          </p:cNvSpPr>
          <p:nvPr/>
        </p:nvSpPr>
        <p:spPr bwMode="auto">
          <a:xfrm>
            <a:off x="4648200" y="6019800"/>
            <a:ext cx="1981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Two Trees</a:t>
            </a:r>
          </a:p>
        </p:txBody>
      </p:sp>
      <p:sp>
        <p:nvSpPr>
          <p:cNvPr id="295962" name="Text Box 26"/>
          <p:cNvSpPr txBox="1">
            <a:spLocks noChangeArrowheads="1"/>
          </p:cNvSpPr>
          <p:nvPr/>
        </p:nvSpPr>
        <p:spPr bwMode="auto">
          <a:xfrm>
            <a:off x="6858000" y="5943600"/>
            <a:ext cx="1981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Cover</a:t>
            </a:r>
          </a:p>
        </p:txBody>
      </p:sp>
      <p:sp>
        <p:nvSpPr>
          <p:cNvPr id="295963" name="Text Box 27"/>
          <p:cNvSpPr txBox="1">
            <a:spLocks noChangeArrowheads="1"/>
          </p:cNvSpPr>
          <p:nvPr/>
        </p:nvSpPr>
        <p:spPr bwMode="auto">
          <a:xfrm>
            <a:off x="838200" y="228600"/>
            <a:ext cx="7315200" cy="946150"/>
          </a:xfrm>
          <a:prstGeom prst="rect">
            <a:avLst/>
          </a:prstGeom>
          <a:solidFill>
            <a:schemeClr val="hlink"/>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accent1"/>
                </a:solidFill>
                <a:latin typeface="Times New Roman" pitchFamily="18" charset="0"/>
              </a:rPr>
              <a:t>The Chinese people 4500 years ago associated the devil with a garden and two trees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5942"/>
                                        </p:tgtEl>
                                        <p:attrNameLst>
                                          <p:attrName>style.visibility</p:attrName>
                                        </p:attrNameLst>
                                      </p:cBhvr>
                                      <p:to>
                                        <p:strVal val="visible"/>
                                      </p:to>
                                    </p:set>
                                    <p:animEffect transition="in" filter="blinds(horizontal)">
                                      <p:cBhvr>
                                        <p:cTn id="7" dur="500"/>
                                        <p:tgtEl>
                                          <p:spTgt spid="29594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95954"/>
                                        </p:tgtEl>
                                        <p:attrNameLst>
                                          <p:attrName>style.visibility</p:attrName>
                                        </p:attrNameLst>
                                      </p:cBhvr>
                                      <p:to>
                                        <p:strVal val="visible"/>
                                      </p:to>
                                    </p:set>
                                    <p:animEffect transition="in" filter="blinds(horizontal)">
                                      <p:cBhvr>
                                        <p:cTn id="11" dur="500"/>
                                        <p:tgtEl>
                                          <p:spTgt spid="29595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95938"/>
                                        </p:tgtEl>
                                        <p:attrNameLst>
                                          <p:attrName>style.visibility</p:attrName>
                                        </p:attrNameLst>
                                      </p:cBhvr>
                                      <p:to>
                                        <p:strVal val="visible"/>
                                      </p:to>
                                    </p:set>
                                    <p:animEffect transition="in" filter="blinds(horizontal)">
                                      <p:cBhvr>
                                        <p:cTn id="16" dur="500"/>
                                        <p:tgtEl>
                                          <p:spTgt spid="295938"/>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95955"/>
                                        </p:tgtEl>
                                        <p:attrNameLst>
                                          <p:attrName>style.visibility</p:attrName>
                                        </p:attrNameLst>
                                      </p:cBhvr>
                                      <p:to>
                                        <p:strVal val="visible"/>
                                      </p:to>
                                    </p:set>
                                    <p:animEffect transition="in" filter="blinds(horizontal)">
                                      <p:cBhvr>
                                        <p:cTn id="20" dur="500"/>
                                        <p:tgtEl>
                                          <p:spTgt spid="29595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5939"/>
                                        </p:tgtEl>
                                        <p:attrNameLst>
                                          <p:attrName>style.visibility</p:attrName>
                                        </p:attrNameLst>
                                      </p:cBhvr>
                                      <p:to>
                                        <p:strVal val="visible"/>
                                      </p:to>
                                    </p:set>
                                    <p:animEffect transition="in" filter="blinds(horizontal)">
                                      <p:cBhvr>
                                        <p:cTn id="25" dur="500"/>
                                        <p:tgtEl>
                                          <p:spTgt spid="295939"/>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295956"/>
                                        </p:tgtEl>
                                        <p:attrNameLst>
                                          <p:attrName>style.visibility</p:attrName>
                                        </p:attrNameLst>
                                      </p:cBhvr>
                                      <p:to>
                                        <p:strVal val="visible"/>
                                      </p:to>
                                    </p:set>
                                    <p:animEffect transition="in" filter="blinds(horizontal)">
                                      <p:cBhvr>
                                        <p:cTn id="29" dur="500"/>
                                        <p:tgtEl>
                                          <p:spTgt spid="29595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95940"/>
                                        </p:tgtEl>
                                        <p:attrNameLst>
                                          <p:attrName>style.visibility</p:attrName>
                                        </p:attrNameLst>
                                      </p:cBhvr>
                                      <p:to>
                                        <p:strVal val="visible"/>
                                      </p:to>
                                    </p:set>
                                    <p:animEffect transition="in" filter="blinds(horizontal)">
                                      <p:cBhvr>
                                        <p:cTn id="34" dur="500"/>
                                        <p:tgtEl>
                                          <p:spTgt spid="295940"/>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295957"/>
                                        </p:tgtEl>
                                        <p:attrNameLst>
                                          <p:attrName>style.visibility</p:attrName>
                                        </p:attrNameLst>
                                      </p:cBhvr>
                                      <p:to>
                                        <p:strVal val="visible"/>
                                      </p:to>
                                    </p:set>
                                    <p:animEffect transition="in" filter="blinds(horizontal)">
                                      <p:cBhvr>
                                        <p:cTn id="38" dur="500"/>
                                        <p:tgtEl>
                                          <p:spTgt spid="29595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95941"/>
                                        </p:tgtEl>
                                        <p:attrNameLst>
                                          <p:attrName>style.visibility</p:attrName>
                                        </p:attrNameLst>
                                      </p:cBhvr>
                                      <p:to>
                                        <p:strVal val="visible"/>
                                      </p:to>
                                    </p:set>
                                    <p:animEffect transition="in" filter="blinds(horizontal)">
                                      <p:cBhvr>
                                        <p:cTn id="43" dur="500"/>
                                        <p:tgtEl>
                                          <p:spTgt spid="295941"/>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295958"/>
                                        </p:tgtEl>
                                        <p:attrNameLst>
                                          <p:attrName>style.visibility</p:attrName>
                                        </p:attrNameLst>
                                      </p:cBhvr>
                                      <p:to>
                                        <p:strVal val="visible"/>
                                      </p:to>
                                    </p:set>
                                    <p:animEffect transition="in" filter="blinds(horizontal)">
                                      <p:cBhvr>
                                        <p:cTn id="47" dur="500"/>
                                        <p:tgtEl>
                                          <p:spTgt spid="29595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95950"/>
                                        </p:tgtEl>
                                        <p:attrNameLst>
                                          <p:attrName>style.visibility</p:attrName>
                                        </p:attrNameLst>
                                      </p:cBhvr>
                                      <p:to>
                                        <p:strVal val="visible"/>
                                      </p:to>
                                    </p:set>
                                    <p:animEffect transition="in" filter="checkerboard(across)">
                                      <p:cBhvr>
                                        <p:cTn id="52" dur="500"/>
                                        <p:tgtEl>
                                          <p:spTgt spid="295950"/>
                                        </p:tgtEl>
                                      </p:cBhvr>
                                    </p:animEffect>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295959"/>
                                        </p:tgtEl>
                                        <p:attrNameLst>
                                          <p:attrName>style.visibility</p:attrName>
                                        </p:attrNameLst>
                                      </p:cBhvr>
                                      <p:to>
                                        <p:strVal val="visible"/>
                                      </p:to>
                                    </p:set>
                                    <p:animEffect transition="in" filter="checkerboard(across)">
                                      <p:cBhvr>
                                        <p:cTn id="56" dur="500"/>
                                        <p:tgtEl>
                                          <p:spTgt spid="295959"/>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295947"/>
                                        </p:tgtEl>
                                        <p:attrNameLst>
                                          <p:attrName>style.visibility</p:attrName>
                                        </p:attrNameLst>
                                      </p:cBhvr>
                                      <p:to>
                                        <p:strVal val="visible"/>
                                      </p:to>
                                    </p:set>
                                    <p:animEffect transition="in" filter="checkerboard(across)">
                                      <p:cBhvr>
                                        <p:cTn id="61" dur="500"/>
                                        <p:tgtEl>
                                          <p:spTgt spid="295947"/>
                                        </p:tgtEl>
                                      </p:cBhvr>
                                    </p:animEffect>
                                  </p:childTnLst>
                                </p:cTn>
                              </p:par>
                            </p:childTnLst>
                          </p:cTn>
                        </p:par>
                        <p:par>
                          <p:cTn id="62" fill="hold">
                            <p:stCondLst>
                              <p:cond delay="500"/>
                            </p:stCondLst>
                            <p:childTnLst>
                              <p:par>
                                <p:cTn id="63" presetID="5" presetClass="entr" presetSubtype="10" fill="hold" grpId="0" nodeType="afterEffect">
                                  <p:stCondLst>
                                    <p:cond delay="0"/>
                                  </p:stCondLst>
                                  <p:childTnLst>
                                    <p:set>
                                      <p:cBhvr>
                                        <p:cTn id="64" dur="1" fill="hold">
                                          <p:stCondLst>
                                            <p:cond delay="0"/>
                                          </p:stCondLst>
                                        </p:cTn>
                                        <p:tgtEl>
                                          <p:spTgt spid="295960"/>
                                        </p:tgtEl>
                                        <p:attrNameLst>
                                          <p:attrName>style.visibility</p:attrName>
                                        </p:attrNameLst>
                                      </p:cBhvr>
                                      <p:to>
                                        <p:strVal val="visible"/>
                                      </p:to>
                                    </p:set>
                                    <p:animEffect transition="in" filter="checkerboard(across)">
                                      <p:cBhvr>
                                        <p:cTn id="65" dur="500"/>
                                        <p:tgtEl>
                                          <p:spTgt spid="295960"/>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295948"/>
                                        </p:tgtEl>
                                        <p:attrNameLst>
                                          <p:attrName>style.visibility</p:attrName>
                                        </p:attrNameLst>
                                      </p:cBhvr>
                                      <p:to>
                                        <p:strVal val="visible"/>
                                      </p:to>
                                    </p:set>
                                    <p:animEffect transition="in" filter="checkerboard(across)">
                                      <p:cBhvr>
                                        <p:cTn id="70" dur="500"/>
                                        <p:tgtEl>
                                          <p:spTgt spid="295948"/>
                                        </p:tgtEl>
                                      </p:cBhvr>
                                    </p:animEffect>
                                  </p:childTnLst>
                                </p:cTn>
                              </p:par>
                            </p:childTnLst>
                          </p:cTn>
                        </p:par>
                        <p:par>
                          <p:cTn id="71" fill="hold">
                            <p:stCondLst>
                              <p:cond delay="500"/>
                            </p:stCondLst>
                            <p:childTnLst>
                              <p:par>
                                <p:cTn id="72" presetID="5" presetClass="entr" presetSubtype="10" fill="hold" grpId="0" nodeType="afterEffect">
                                  <p:stCondLst>
                                    <p:cond delay="0"/>
                                  </p:stCondLst>
                                  <p:childTnLst>
                                    <p:set>
                                      <p:cBhvr>
                                        <p:cTn id="73" dur="1" fill="hold">
                                          <p:stCondLst>
                                            <p:cond delay="0"/>
                                          </p:stCondLst>
                                        </p:cTn>
                                        <p:tgtEl>
                                          <p:spTgt spid="295961"/>
                                        </p:tgtEl>
                                        <p:attrNameLst>
                                          <p:attrName>style.visibility</p:attrName>
                                        </p:attrNameLst>
                                      </p:cBhvr>
                                      <p:to>
                                        <p:strVal val="visible"/>
                                      </p:to>
                                    </p:set>
                                    <p:animEffect transition="in" filter="checkerboard(across)">
                                      <p:cBhvr>
                                        <p:cTn id="74" dur="500"/>
                                        <p:tgtEl>
                                          <p:spTgt spid="295961"/>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295949"/>
                                        </p:tgtEl>
                                        <p:attrNameLst>
                                          <p:attrName>style.visibility</p:attrName>
                                        </p:attrNameLst>
                                      </p:cBhvr>
                                      <p:to>
                                        <p:strVal val="visible"/>
                                      </p:to>
                                    </p:set>
                                    <p:animEffect transition="in" filter="checkerboard(across)">
                                      <p:cBhvr>
                                        <p:cTn id="79" dur="500"/>
                                        <p:tgtEl>
                                          <p:spTgt spid="295949"/>
                                        </p:tgtEl>
                                      </p:cBhvr>
                                    </p:animEffect>
                                  </p:childTnLst>
                                </p:cTn>
                              </p:par>
                            </p:childTnLst>
                          </p:cTn>
                        </p:par>
                        <p:par>
                          <p:cTn id="80" fill="hold">
                            <p:stCondLst>
                              <p:cond delay="500"/>
                            </p:stCondLst>
                            <p:childTnLst>
                              <p:par>
                                <p:cTn id="81" presetID="5" presetClass="entr" presetSubtype="10" fill="hold" grpId="0" nodeType="afterEffect">
                                  <p:stCondLst>
                                    <p:cond delay="0"/>
                                  </p:stCondLst>
                                  <p:childTnLst>
                                    <p:set>
                                      <p:cBhvr>
                                        <p:cTn id="82" dur="1" fill="hold">
                                          <p:stCondLst>
                                            <p:cond delay="0"/>
                                          </p:stCondLst>
                                        </p:cTn>
                                        <p:tgtEl>
                                          <p:spTgt spid="295962"/>
                                        </p:tgtEl>
                                        <p:attrNameLst>
                                          <p:attrName>style.visibility</p:attrName>
                                        </p:attrNameLst>
                                      </p:cBhvr>
                                      <p:to>
                                        <p:strVal val="visible"/>
                                      </p:to>
                                    </p:set>
                                    <p:animEffect transition="in" filter="checkerboard(across)">
                                      <p:cBhvr>
                                        <p:cTn id="83" dur="500"/>
                                        <p:tgtEl>
                                          <p:spTgt spid="29596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95963"/>
                                        </p:tgtEl>
                                        <p:attrNameLst>
                                          <p:attrName>style.visibility</p:attrName>
                                        </p:attrNameLst>
                                      </p:cBhvr>
                                      <p:to>
                                        <p:strVal val="visible"/>
                                      </p:to>
                                    </p:set>
                                    <p:animEffect transition="in" filter="wipe(left)">
                                      <p:cBhvr>
                                        <p:cTn id="88" dur="500"/>
                                        <p:tgtEl>
                                          <p:spTgt spid="295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54" grpId="0" autoUpdateAnimBg="0"/>
      <p:bldP spid="295955" grpId="0" autoUpdateAnimBg="0"/>
      <p:bldP spid="295956" grpId="0" autoUpdateAnimBg="0"/>
      <p:bldP spid="295957" grpId="0" autoUpdateAnimBg="0"/>
      <p:bldP spid="295958" grpId="0" autoUpdateAnimBg="0"/>
      <p:bldP spid="295959" grpId="0" autoUpdateAnimBg="0"/>
      <p:bldP spid="295960" grpId="0" autoUpdateAnimBg="0"/>
      <p:bldP spid="295961" grpId="0" autoUpdateAnimBg="0"/>
      <p:bldP spid="295962" grpId="0" autoUpdateAnimBg="0"/>
      <p:bldP spid="29596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92" name="Picture 8"/>
          <p:cNvPicPr>
            <a:picLocks noGrp="1" noChangeAspect="1" noChangeArrowheads="1"/>
          </p:cNvPicPr>
          <p:nvPr>
            <p:ph idx="1"/>
          </p:nvPr>
        </p:nvPicPr>
        <p:blipFill>
          <a:blip r:embed="rId3" cstate="print"/>
          <a:srcRect/>
          <a:stretch>
            <a:fillRect/>
          </a:stretch>
        </p:blipFill>
        <p:spPr>
          <a:xfrm>
            <a:off x="1143000" y="1676400"/>
            <a:ext cx="7281863" cy="4933950"/>
          </a:xfrm>
          <a:solidFill>
            <a:schemeClr val="bg1"/>
          </a:solidFill>
          <a:ln/>
        </p:spPr>
      </p:pic>
      <p:sp>
        <p:nvSpPr>
          <p:cNvPr id="297986" name="Rectangle 2"/>
          <p:cNvSpPr>
            <a:spLocks noGrp="1" noChangeArrowheads="1"/>
          </p:cNvSpPr>
          <p:nvPr>
            <p:ph type="title"/>
          </p:nvPr>
        </p:nvSpPr>
        <p:spPr>
          <a:solidFill>
            <a:schemeClr val="bg1"/>
          </a:solidFill>
          <a:ln w="38100">
            <a:solidFill>
              <a:schemeClr val="bg1"/>
            </a:solidFill>
          </a:ln>
        </p:spPr>
        <p:txBody>
          <a:bodyPr/>
          <a:lstStyle/>
          <a:p>
            <a:r>
              <a:rPr lang="en-US" sz="4000" b="1" dirty="0">
                <a:solidFill>
                  <a:schemeClr val="tx1"/>
                </a:solidFill>
                <a:latin typeface="Times New Roman" pitchFamily="18" charset="0"/>
              </a:rPr>
              <a:t>After eating the </a:t>
            </a:r>
            <a:r>
              <a:rPr lang="en-US" sz="4000" b="1" u="sng" dirty="0">
                <a:solidFill>
                  <a:srgbClr val="FF0000"/>
                </a:solidFill>
                <a:latin typeface="Times New Roman" pitchFamily="18" charset="0"/>
              </a:rPr>
              <a:t>Fruit</a:t>
            </a:r>
            <a:br>
              <a:rPr lang="en-US" sz="4000" b="1" u="sng" dirty="0">
                <a:solidFill>
                  <a:srgbClr val="FF0000"/>
                </a:solidFill>
                <a:latin typeface="Times New Roman" pitchFamily="18" charset="0"/>
              </a:rPr>
            </a:br>
            <a:r>
              <a:rPr lang="en-US" sz="4000" b="1" dirty="0">
                <a:solidFill>
                  <a:schemeClr val="tx1"/>
                </a:solidFill>
                <a:latin typeface="Times New Roman" pitchFamily="18" charset="0"/>
              </a:rPr>
              <a:t>they realized they were </a:t>
            </a:r>
            <a:r>
              <a:rPr lang="en-US" sz="4000" b="1" u="sng" dirty="0">
                <a:solidFill>
                  <a:srgbClr val="FF0000"/>
                </a:solidFill>
                <a:latin typeface="Times New Roman" pitchFamily="18" charset="0"/>
              </a:rPr>
              <a:t>naked</a:t>
            </a:r>
          </a:p>
        </p:txBody>
      </p:sp>
      <p:sp>
        <p:nvSpPr>
          <p:cNvPr id="297988" name="Text Box 4"/>
          <p:cNvSpPr txBox="1">
            <a:spLocks noChangeArrowheads="1"/>
          </p:cNvSpPr>
          <p:nvPr/>
        </p:nvSpPr>
        <p:spPr bwMode="auto">
          <a:xfrm>
            <a:off x="1219200" y="1676400"/>
            <a:ext cx="5257800" cy="4951413"/>
          </a:xfrm>
          <a:prstGeom prst="rect">
            <a:avLst/>
          </a:prstGeom>
          <a:solidFill>
            <a:schemeClr val="bg1"/>
          </a:solidFill>
          <a:ln w="9525">
            <a:solidFill>
              <a:schemeClr val="bg1"/>
            </a:solidFill>
            <a:miter lim="800000"/>
            <a:headEnd/>
            <a:tailEnd/>
          </a:ln>
          <a:effectLst/>
        </p:spPr>
        <p:txBody>
          <a:bodyPr lIns="92075" tIns="46038" rIns="92075" bIns="46038"/>
          <a:lstStyle/>
          <a:p>
            <a:pPr algn="ctr" eaLnBrk="0" hangingPunct="0">
              <a:spcBef>
                <a:spcPct val="50000"/>
              </a:spcBef>
              <a:buClrTx/>
              <a:buFontTx/>
              <a:buNone/>
            </a:pPr>
            <a:r>
              <a:rPr lang="en-US" sz="4000" b="1" dirty="0">
                <a:solidFill>
                  <a:schemeClr val="bg1"/>
                </a:solidFill>
                <a:latin typeface="Times New Roman" pitchFamily="18" charset="0"/>
              </a:rPr>
              <a:t>D</a:t>
            </a:r>
          </a:p>
          <a:p>
            <a:pPr algn="ctr" eaLnBrk="0" hangingPunct="0">
              <a:spcBef>
                <a:spcPct val="50000"/>
              </a:spcBef>
              <a:buClrTx/>
              <a:buFontTx/>
              <a:buNone/>
            </a:pPr>
            <a:r>
              <a:rPr lang="en-US" sz="4000" b="1" dirty="0">
                <a:solidFill>
                  <a:schemeClr val="bg1"/>
                </a:solidFill>
                <a:latin typeface="Times New Roman" pitchFamily="18" charset="0"/>
              </a:rPr>
              <a:t>D</a:t>
            </a:r>
          </a:p>
          <a:p>
            <a:pPr algn="ctr" eaLnBrk="0" hangingPunct="0">
              <a:spcBef>
                <a:spcPct val="50000"/>
              </a:spcBef>
              <a:buClrTx/>
              <a:buFontTx/>
              <a:buNone/>
            </a:pPr>
            <a:endParaRPr lang="en-US" sz="4000" b="1" dirty="0">
              <a:solidFill>
                <a:schemeClr val="bg1"/>
              </a:solidFill>
              <a:latin typeface="Times New Roman" pitchFamily="18" charset="0"/>
            </a:endParaRPr>
          </a:p>
          <a:p>
            <a:pPr algn="ctr" eaLnBrk="0" hangingPunct="0">
              <a:spcBef>
                <a:spcPct val="50000"/>
              </a:spcBef>
              <a:buClrTx/>
              <a:buFontTx/>
              <a:buNone/>
            </a:pPr>
            <a:endParaRPr lang="en-US" sz="4000" b="1" dirty="0">
              <a:solidFill>
                <a:schemeClr val="bg1"/>
              </a:solidFill>
              <a:latin typeface="Times New Roman" pitchFamily="18" charset="0"/>
            </a:endParaRPr>
          </a:p>
          <a:p>
            <a:pPr algn="ctr" eaLnBrk="0" hangingPunct="0">
              <a:spcBef>
                <a:spcPct val="50000"/>
              </a:spcBef>
              <a:buClrTx/>
              <a:buFontTx/>
              <a:buNone/>
            </a:pPr>
            <a:endParaRPr lang="en-US" sz="4000" b="1" dirty="0">
              <a:solidFill>
                <a:schemeClr val="bg1"/>
              </a:solidFill>
              <a:latin typeface="Times New Roman" pitchFamily="18"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solidFill>
            <a:schemeClr val="bg1"/>
          </a:solidFill>
          <a:ln w="38100">
            <a:solidFill>
              <a:schemeClr val="bg1"/>
            </a:solidFill>
          </a:ln>
        </p:spPr>
        <p:txBody>
          <a:bodyPr/>
          <a:lstStyle/>
          <a:p>
            <a:r>
              <a:rPr lang="en-US" sz="4000" b="1" dirty="0">
                <a:solidFill>
                  <a:schemeClr val="tx1"/>
                </a:solidFill>
                <a:latin typeface="Times New Roman" pitchFamily="18" charset="0"/>
              </a:rPr>
              <a:t>After eating the </a:t>
            </a:r>
            <a:r>
              <a:rPr lang="en-US" sz="4000" b="1" u="sng" dirty="0">
                <a:solidFill>
                  <a:srgbClr val="FF0000"/>
                </a:solidFill>
                <a:latin typeface="Times New Roman" pitchFamily="18" charset="0"/>
              </a:rPr>
              <a:t>Fruit </a:t>
            </a:r>
            <a:br>
              <a:rPr lang="en-US" sz="4000" b="1" u="sng" dirty="0">
                <a:solidFill>
                  <a:schemeClr val="tx1"/>
                </a:solidFill>
                <a:latin typeface="Times New Roman" pitchFamily="18" charset="0"/>
              </a:rPr>
            </a:br>
            <a:r>
              <a:rPr lang="en-US" sz="4000" b="1" dirty="0">
                <a:solidFill>
                  <a:schemeClr val="tx1"/>
                </a:solidFill>
                <a:latin typeface="Times New Roman" pitchFamily="18" charset="0"/>
              </a:rPr>
              <a:t>they realized they were </a:t>
            </a:r>
            <a:r>
              <a:rPr lang="en-US" sz="4000" b="1" u="sng" dirty="0">
                <a:solidFill>
                  <a:srgbClr val="FF0000"/>
                </a:solidFill>
                <a:latin typeface="Times New Roman" pitchFamily="18" charset="0"/>
              </a:rPr>
              <a:t>naked</a:t>
            </a:r>
          </a:p>
        </p:txBody>
      </p:sp>
      <p:pic>
        <p:nvPicPr>
          <p:cNvPr id="300036" name="Picture 4"/>
          <p:cNvPicPr preferRelativeResize="0">
            <a:picLocks noGrp="1" noChangeArrowheads="1"/>
          </p:cNvPicPr>
          <p:nvPr>
            <p:ph idx="1"/>
          </p:nvPr>
        </p:nvPicPr>
        <p:blipFill>
          <a:blip r:embed="rId3" cstate="print"/>
          <a:srcRect/>
          <a:stretch>
            <a:fillRect/>
          </a:stretch>
        </p:blipFill>
        <p:spPr>
          <a:xfrm>
            <a:off x="1141413" y="1671638"/>
            <a:ext cx="7285037" cy="4935537"/>
          </a:xfrm>
          <a:solidFill>
            <a:schemeClr val="bg1"/>
          </a:solid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a:xfrm>
            <a:off x="304800" y="381000"/>
            <a:ext cx="8686800" cy="3810000"/>
          </a:xfrm>
        </p:spPr>
        <p:txBody>
          <a:bodyPr/>
          <a:lstStyle/>
          <a:p>
            <a:r>
              <a:rPr lang="en-US" sz="3600" b="1" dirty="0">
                <a:solidFill>
                  <a:schemeClr val="tx1"/>
                </a:solidFill>
              </a:rPr>
              <a:t>Genesis 3:6 … </a:t>
            </a:r>
            <a:r>
              <a:rPr lang="en-US" sz="3600" b="1" dirty="0">
                <a:solidFill>
                  <a:srgbClr val="CC3300"/>
                </a:solidFill>
              </a:rPr>
              <a:t>she took of the fruit thereof, and did eat</a:t>
            </a:r>
            <a:r>
              <a:rPr lang="en-US" sz="3600" b="1" dirty="0">
                <a:solidFill>
                  <a:schemeClr val="tx1"/>
                </a:solidFill>
              </a:rPr>
              <a:t>; ...</a:t>
            </a:r>
            <a:br>
              <a:rPr lang="en-US" sz="3600" dirty="0">
                <a:solidFill>
                  <a:schemeClr val="tx1"/>
                </a:solidFill>
              </a:rPr>
            </a:br>
            <a:r>
              <a:rPr lang="en-US" sz="3600" b="1" dirty="0">
                <a:solidFill>
                  <a:schemeClr val="tx1"/>
                </a:solidFill>
              </a:rPr>
              <a:t>Genesis 3:16 Unto the woman he said, I will greatly </a:t>
            </a:r>
            <a:r>
              <a:rPr lang="en-US" sz="3600" b="1" dirty="0">
                <a:solidFill>
                  <a:srgbClr val="0000FF"/>
                </a:solidFill>
              </a:rPr>
              <a:t>multiply thy pain</a:t>
            </a:r>
            <a:r>
              <a:rPr lang="en-US" sz="3600" b="1" dirty="0">
                <a:solidFill>
                  <a:schemeClr val="tx1"/>
                </a:solidFill>
              </a:rPr>
              <a:t> and thy conception; </a:t>
            </a:r>
            <a:r>
              <a:rPr lang="en-US" sz="3600" b="1" dirty="0">
                <a:solidFill>
                  <a:srgbClr val="0000FF"/>
                </a:solidFill>
              </a:rPr>
              <a:t>in pain</a:t>
            </a:r>
            <a:r>
              <a:rPr lang="en-US" sz="3600" b="1" dirty="0">
                <a:solidFill>
                  <a:schemeClr val="tx1"/>
                </a:solidFill>
              </a:rPr>
              <a:t> thou shalt bring forth children; and thy desire shall be to thy husband, and he shall rule over thee.</a:t>
            </a:r>
          </a:p>
        </p:txBody>
      </p:sp>
      <p:pic>
        <p:nvPicPr>
          <p:cNvPr id="302083" name="Picture 3"/>
          <p:cNvPicPr>
            <a:picLocks noChangeAspect="1" noChangeArrowheads="1"/>
          </p:cNvPicPr>
          <p:nvPr/>
        </p:nvPicPr>
        <p:blipFill>
          <a:blip r:embed="rId3" cstate="print"/>
          <a:srcRect/>
          <a:stretch>
            <a:fillRect/>
          </a:stretch>
        </p:blipFill>
        <p:spPr bwMode="auto">
          <a:xfrm>
            <a:off x="762000" y="4800600"/>
            <a:ext cx="1495425" cy="1143000"/>
          </a:xfrm>
          <a:prstGeom prst="rect">
            <a:avLst/>
          </a:prstGeom>
          <a:noFill/>
          <a:ln w="9525">
            <a:noFill/>
            <a:miter lim="800000"/>
            <a:headEnd/>
            <a:tailEnd/>
          </a:ln>
          <a:effectLst/>
        </p:spPr>
      </p:pic>
      <p:pic>
        <p:nvPicPr>
          <p:cNvPr id="302084" name="Picture 4"/>
          <p:cNvPicPr>
            <a:picLocks noChangeAspect="1" noChangeArrowheads="1"/>
          </p:cNvPicPr>
          <p:nvPr/>
        </p:nvPicPr>
        <p:blipFill>
          <a:blip r:embed="rId4" cstate="print"/>
          <a:srcRect/>
          <a:stretch>
            <a:fillRect/>
          </a:stretch>
        </p:blipFill>
        <p:spPr bwMode="auto">
          <a:xfrm>
            <a:off x="3429000" y="4800600"/>
            <a:ext cx="2028825" cy="1171575"/>
          </a:xfrm>
          <a:prstGeom prst="rect">
            <a:avLst/>
          </a:prstGeom>
          <a:noFill/>
          <a:ln w="9525">
            <a:noFill/>
            <a:miter lim="800000"/>
            <a:headEnd/>
            <a:tailEnd/>
          </a:ln>
          <a:effectLst/>
        </p:spPr>
      </p:pic>
      <p:pic>
        <p:nvPicPr>
          <p:cNvPr id="302085" name="Picture 5"/>
          <p:cNvPicPr>
            <a:picLocks noChangeAspect="1" noChangeArrowheads="1"/>
          </p:cNvPicPr>
          <p:nvPr/>
        </p:nvPicPr>
        <p:blipFill>
          <a:blip r:embed="rId5" cstate="print"/>
          <a:srcRect/>
          <a:stretch>
            <a:fillRect/>
          </a:stretch>
        </p:blipFill>
        <p:spPr bwMode="auto">
          <a:xfrm>
            <a:off x="6858000" y="4648200"/>
            <a:ext cx="1419225" cy="1362075"/>
          </a:xfrm>
          <a:prstGeom prst="rect">
            <a:avLst/>
          </a:prstGeom>
          <a:noFill/>
          <a:ln w="9525">
            <a:noFill/>
            <a:miter lim="800000"/>
            <a:headEnd/>
            <a:tailEnd/>
          </a:ln>
          <a:effectLst/>
        </p:spPr>
      </p:pic>
      <p:sp>
        <p:nvSpPr>
          <p:cNvPr id="302086" name="Text Box 6"/>
          <p:cNvSpPr txBox="1">
            <a:spLocks noChangeArrowheads="1"/>
          </p:cNvSpPr>
          <p:nvPr/>
        </p:nvSpPr>
        <p:spPr bwMode="auto">
          <a:xfrm>
            <a:off x="2438400" y="48006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02087" name="Text Box 7"/>
          <p:cNvSpPr txBox="1">
            <a:spLocks noChangeArrowheads="1"/>
          </p:cNvSpPr>
          <p:nvPr/>
        </p:nvSpPr>
        <p:spPr bwMode="auto">
          <a:xfrm>
            <a:off x="5943600" y="48768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02088" name="Text Box 8"/>
          <p:cNvSpPr txBox="1">
            <a:spLocks noChangeArrowheads="1"/>
          </p:cNvSpPr>
          <p:nvPr/>
        </p:nvSpPr>
        <p:spPr bwMode="auto">
          <a:xfrm>
            <a:off x="6705600" y="6240463"/>
            <a:ext cx="1905000" cy="5191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Pain</a:t>
            </a:r>
          </a:p>
        </p:txBody>
      </p:sp>
      <p:sp>
        <p:nvSpPr>
          <p:cNvPr id="302089" name="Text Box 9"/>
          <p:cNvSpPr txBox="1">
            <a:spLocks noChangeArrowheads="1"/>
          </p:cNvSpPr>
          <p:nvPr/>
        </p:nvSpPr>
        <p:spPr bwMode="auto">
          <a:xfrm>
            <a:off x="609600" y="6172200"/>
            <a:ext cx="1600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A piece</a:t>
            </a:r>
          </a:p>
        </p:txBody>
      </p:sp>
      <p:sp>
        <p:nvSpPr>
          <p:cNvPr id="302090" name="Text Box 10"/>
          <p:cNvSpPr txBox="1">
            <a:spLocks noChangeArrowheads="1"/>
          </p:cNvSpPr>
          <p:nvPr/>
        </p:nvSpPr>
        <p:spPr bwMode="auto">
          <a:xfrm>
            <a:off x="3429000" y="6240463"/>
            <a:ext cx="2057400" cy="5191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Two Trees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2082"/>
                                        </p:tgtEl>
                                        <p:attrNameLst>
                                          <p:attrName>style.visibility</p:attrName>
                                        </p:attrNameLst>
                                      </p:cBhvr>
                                      <p:to>
                                        <p:strVal val="visible"/>
                                      </p:to>
                                    </p:set>
                                    <p:animEffect transition="in" filter="box(in)">
                                      <p:cBhvr>
                                        <p:cTn id="7" dur="500"/>
                                        <p:tgtEl>
                                          <p:spTgt spid="3020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2085"/>
                                        </p:tgtEl>
                                        <p:attrNameLst>
                                          <p:attrName>style.visibility</p:attrName>
                                        </p:attrNameLst>
                                      </p:cBhvr>
                                      <p:to>
                                        <p:strVal val="visible"/>
                                      </p:to>
                                    </p:set>
                                    <p:animEffect transition="in" filter="blinds(horizontal)">
                                      <p:cBhvr>
                                        <p:cTn id="12" dur="500"/>
                                        <p:tgtEl>
                                          <p:spTgt spid="302085"/>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02088"/>
                                        </p:tgtEl>
                                        <p:attrNameLst>
                                          <p:attrName>style.visibility</p:attrName>
                                        </p:attrNameLst>
                                      </p:cBhvr>
                                      <p:to>
                                        <p:strVal val="visible"/>
                                      </p:to>
                                    </p:set>
                                    <p:animEffect transition="in" filter="blinds(horizontal)">
                                      <p:cBhvr>
                                        <p:cTn id="16" dur="500"/>
                                        <p:tgtEl>
                                          <p:spTgt spid="30208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02083"/>
                                        </p:tgtEl>
                                        <p:attrNameLst>
                                          <p:attrName>style.visibility</p:attrName>
                                        </p:attrNameLst>
                                      </p:cBhvr>
                                      <p:to>
                                        <p:strVal val="visible"/>
                                      </p:to>
                                    </p:set>
                                    <p:animEffect transition="in" filter="box(in)">
                                      <p:cBhvr>
                                        <p:cTn id="21" dur="500"/>
                                        <p:tgtEl>
                                          <p:spTgt spid="302083"/>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302089"/>
                                        </p:tgtEl>
                                        <p:attrNameLst>
                                          <p:attrName>style.visibility</p:attrName>
                                        </p:attrNameLst>
                                      </p:cBhvr>
                                      <p:to>
                                        <p:strVal val="visible"/>
                                      </p:to>
                                    </p:set>
                                    <p:animEffect transition="in" filter="blinds(horizontal)">
                                      <p:cBhvr>
                                        <p:cTn id="25" dur="500"/>
                                        <p:tgtEl>
                                          <p:spTgt spid="30208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2084"/>
                                        </p:tgtEl>
                                        <p:attrNameLst>
                                          <p:attrName>style.visibility</p:attrName>
                                        </p:attrNameLst>
                                      </p:cBhvr>
                                      <p:to>
                                        <p:strVal val="visible"/>
                                      </p:to>
                                    </p:set>
                                    <p:animEffect transition="in" filter="blinds(horizontal)">
                                      <p:cBhvr>
                                        <p:cTn id="30" dur="500"/>
                                        <p:tgtEl>
                                          <p:spTgt spid="302084"/>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302090"/>
                                        </p:tgtEl>
                                        <p:attrNameLst>
                                          <p:attrName>style.visibility</p:attrName>
                                        </p:attrNameLst>
                                      </p:cBhvr>
                                      <p:to>
                                        <p:strVal val="visible"/>
                                      </p:to>
                                    </p:set>
                                    <p:animEffect transition="in" filter="blinds(horizontal)">
                                      <p:cBhvr>
                                        <p:cTn id="34" dur="500"/>
                                        <p:tgtEl>
                                          <p:spTgt spid="30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autoUpdateAnimBg="0"/>
      <p:bldP spid="302088" grpId="0" autoUpdateAnimBg="0"/>
      <p:bldP spid="302089" grpId="0" autoUpdateAnimBg="0"/>
      <p:bldP spid="30209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solidFill>
            <a:schemeClr val="hlink"/>
          </a:solidFill>
        </p:spPr>
        <p:txBody>
          <a:bodyPr/>
          <a:lstStyle/>
          <a:p>
            <a:r>
              <a:rPr lang="en-US" sz="3500" b="1" dirty="0">
                <a:solidFill>
                  <a:schemeClr val="accent1"/>
                </a:solidFill>
                <a:latin typeface="Times New Roman" pitchFamily="18" charset="0"/>
              </a:rPr>
              <a:t>Man’s Punishment with Weeds &amp; Thorns</a:t>
            </a:r>
          </a:p>
        </p:txBody>
      </p:sp>
      <p:sp>
        <p:nvSpPr>
          <p:cNvPr id="303107" name="Text Box 3"/>
          <p:cNvSpPr txBox="1">
            <a:spLocks noChangeArrowheads="1"/>
          </p:cNvSpPr>
          <p:nvPr/>
        </p:nvSpPr>
        <p:spPr bwMode="auto">
          <a:xfrm>
            <a:off x="685800" y="1676400"/>
            <a:ext cx="8001000" cy="4362450"/>
          </a:xfrm>
          <a:prstGeom prst="rect">
            <a:avLst/>
          </a:prstGeom>
          <a:noFill/>
          <a:ln w="9525">
            <a:noFill/>
            <a:miter lim="800000"/>
            <a:headEnd/>
            <a:tailEnd/>
          </a:ln>
          <a:effectLst/>
        </p:spPr>
        <p:txBody>
          <a:bodyPr lIns="92075" tIns="46038" rIns="92075" bIns="46038">
            <a:spAutoFit/>
          </a:bodyPr>
          <a:lstStyle/>
          <a:p>
            <a:pPr eaLnBrk="0" hangingPunct="0">
              <a:spcBef>
                <a:spcPct val="50000"/>
              </a:spcBef>
              <a:buClrTx/>
              <a:buFontTx/>
              <a:buNone/>
            </a:pPr>
            <a:r>
              <a:rPr lang="en-US" b="1" dirty="0">
                <a:solidFill>
                  <a:schemeClr val="tx2"/>
                </a:solidFill>
                <a:latin typeface="Times New Roman" pitchFamily="18" charset="0"/>
              </a:rPr>
              <a:t>And to Adam he said, Because you gave ear to the voice of your wife and took of the fruit of the tree which I said you were not to take, the earth is cursed on your account; in </a:t>
            </a:r>
            <a:r>
              <a:rPr lang="en-US" b="1" dirty="0">
                <a:solidFill>
                  <a:srgbClr val="CC3300"/>
                </a:solidFill>
                <a:latin typeface="Times New Roman" pitchFamily="18" charset="0"/>
              </a:rPr>
              <a:t>pain (Sorrow)</a:t>
            </a:r>
            <a:r>
              <a:rPr lang="en-US" b="1" dirty="0">
                <a:solidFill>
                  <a:schemeClr val="tx2"/>
                </a:solidFill>
                <a:latin typeface="Times New Roman" pitchFamily="18" charset="0"/>
              </a:rPr>
              <a:t> you will get your food from it all your life. </a:t>
            </a:r>
            <a:r>
              <a:rPr lang="en-US" b="1" dirty="0">
                <a:solidFill>
                  <a:srgbClr val="CC3300"/>
                </a:solidFill>
                <a:latin typeface="Times New Roman" pitchFamily="18" charset="0"/>
              </a:rPr>
              <a:t>Thorns and weeds</a:t>
            </a:r>
            <a:r>
              <a:rPr lang="en-US" b="1" dirty="0">
                <a:solidFill>
                  <a:schemeClr val="tx2"/>
                </a:solidFill>
                <a:latin typeface="Times New Roman" pitchFamily="18" charset="0"/>
              </a:rPr>
              <a:t> will come up, and the plants of the field will be your food; With the hard work of your hands you will get your bread till you go back to the earth from which you were taken: for dust you are and to the dust you will go back. (Genesis 3:17-19 BBE)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a:xfrm>
            <a:off x="2822575" y="0"/>
            <a:ext cx="3505200" cy="1143000"/>
          </a:xfrm>
        </p:spPr>
        <p:txBody>
          <a:bodyPr/>
          <a:lstStyle/>
          <a:p>
            <a:r>
              <a:rPr lang="en-US" b="1" dirty="0">
                <a:latin typeface="Times New Roman" pitchFamily="18" charset="0"/>
              </a:rPr>
              <a:t>GEN.3:17-19</a:t>
            </a:r>
          </a:p>
        </p:txBody>
      </p:sp>
      <p:pic>
        <p:nvPicPr>
          <p:cNvPr id="304131" name="Picture 3"/>
          <p:cNvPicPr>
            <a:picLocks noChangeAspect="1" noChangeArrowheads="1"/>
          </p:cNvPicPr>
          <p:nvPr/>
        </p:nvPicPr>
        <p:blipFill>
          <a:blip r:embed="rId3" cstate="print"/>
          <a:srcRect/>
          <a:stretch>
            <a:fillRect/>
          </a:stretch>
        </p:blipFill>
        <p:spPr bwMode="auto">
          <a:xfrm>
            <a:off x="1066800" y="1752600"/>
            <a:ext cx="1714500" cy="1466850"/>
          </a:xfrm>
          <a:prstGeom prst="rect">
            <a:avLst/>
          </a:prstGeom>
          <a:noFill/>
          <a:ln w="9525">
            <a:noFill/>
            <a:miter lim="800000"/>
            <a:headEnd/>
            <a:tailEnd/>
          </a:ln>
          <a:effectLst/>
        </p:spPr>
      </p:pic>
      <p:pic>
        <p:nvPicPr>
          <p:cNvPr id="304132" name="Picture 4"/>
          <p:cNvPicPr>
            <a:picLocks noChangeAspect="1" noChangeArrowheads="1"/>
          </p:cNvPicPr>
          <p:nvPr/>
        </p:nvPicPr>
        <p:blipFill>
          <a:blip r:embed="rId4" cstate="print"/>
          <a:srcRect/>
          <a:stretch>
            <a:fillRect/>
          </a:stretch>
        </p:blipFill>
        <p:spPr bwMode="auto">
          <a:xfrm>
            <a:off x="3733800" y="1752600"/>
            <a:ext cx="1876425" cy="1390650"/>
          </a:xfrm>
          <a:prstGeom prst="rect">
            <a:avLst/>
          </a:prstGeom>
          <a:noFill/>
          <a:ln w="9525">
            <a:noFill/>
            <a:miter lim="800000"/>
            <a:headEnd/>
            <a:tailEnd/>
          </a:ln>
          <a:effectLst/>
        </p:spPr>
      </p:pic>
      <p:pic>
        <p:nvPicPr>
          <p:cNvPr id="304133" name="Picture 5"/>
          <p:cNvPicPr>
            <a:picLocks noChangeAspect="1" noChangeArrowheads="1"/>
          </p:cNvPicPr>
          <p:nvPr/>
        </p:nvPicPr>
        <p:blipFill>
          <a:blip r:embed="rId5" cstate="print"/>
          <a:srcRect/>
          <a:stretch>
            <a:fillRect/>
          </a:stretch>
        </p:blipFill>
        <p:spPr bwMode="auto">
          <a:xfrm>
            <a:off x="6934200" y="1676400"/>
            <a:ext cx="1657350" cy="1466850"/>
          </a:xfrm>
          <a:prstGeom prst="rect">
            <a:avLst/>
          </a:prstGeom>
          <a:noFill/>
          <a:ln w="9525">
            <a:noFill/>
            <a:miter lim="800000"/>
            <a:headEnd/>
            <a:tailEnd/>
          </a:ln>
          <a:effectLst/>
        </p:spPr>
      </p:pic>
      <p:sp>
        <p:nvSpPr>
          <p:cNvPr id="304134" name="Text Box 6"/>
          <p:cNvSpPr txBox="1">
            <a:spLocks noChangeArrowheads="1"/>
          </p:cNvSpPr>
          <p:nvPr/>
        </p:nvSpPr>
        <p:spPr bwMode="auto">
          <a:xfrm>
            <a:off x="609600" y="3276600"/>
            <a:ext cx="8534400" cy="641350"/>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600" b="1" dirty="0">
                <a:solidFill>
                  <a:schemeClr val="tx1"/>
                </a:solidFill>
                <a:latin typeface="Times New Roman" pitchFamily="18" charset="0"/>
              </a:rPr>
              <a:t>ANCIENT          WEEDS           SORROW</a:t>
            </a:r>
          </a:p>
        </p:txBody>
      </p:sp>
      <p:sp>
        <p:nvSpPr>
          <p:cNvPr id="304135" name="Text Box 7"/>
          <p:cNvSpPr txBox="1">
            <a:spLocks noChangeArrowheads="1"/>
          </p:cNvSpPr>
          <p:nvPr/>
        </p:nvSpPr>
        <p:spPr bwMode="auto">
          <a:xfrm>
            <a:off x="2895600" y="19812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04136" name="Text Box 8"/>
          <p:cNvSpPr txBox="1">
            <a:spLocks noChangeArrowheads="1"/>
          </p:cNvSpPr>
          <p:nvPr/>
        </p:nvSpPr>
        <p:spPr bwMode="auto">
          <a:xfrm>
            <a:off x="5943600" y="19050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4134">
                                            <p:txEl>
                                              <p:pRg st="0" end="0"/>
                                            </p:txEl>
                                          </p:spTgt>
                                        </p:tgtEl>
                                        <p:attrNameLst>
                                          <p:attrName>style.visibility</p:attrName>
                                        </p:attrNameLst>
                                      </p:cBhvr>
                                      <p:to>
                                        <p:strVal val="visible"/>
                                      </p:to>
                                    </p:set>
                                    <p:anim calcmode="lin" valueType="num">
                                      <p:cBhvr additive="base">
                                        <p:cTn id="7" dur="500" fill="hold"/>
                                        <p:tgtEl>
                                          <p:spTgt spid="3041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41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4"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838200" y="152400"/>
            <a:ext cx="7772400" cy="1104900"/>
          </a:xfrm>
        </p:spPr>
        <p:txBody>
          <a:bodyPr/>
          <a:lstStyle/>
          <a:p>
            <a:r>
              <a:rPr lang="en-US" sz="4800" b="1" dirty="0">
                <a:latin typeface="Times New Roman" pitchFamily="18" charset="0"/>
              </a:rPr>
              <a:t>FELLOWSHIP IS LOST</a:t>
            </a:r>
            <a:br>
              <a:rPr lang="en-US" dirty="0"/>
            </a:br>
            <a:r>
              <a:rPr lang="en-US" sz="3600" b="1" dirty="0">
                <a:solidFill>
                  <a:srgbClr val="CC3300"/>
                </a:solidFill>
                <a:latin typeface="Times New Roman" pitchFamily="18" charset="0"/>
              </a:rPr>
              <a:t>Man sins and has to leave the garden</a:t>
            </a:r>
          </a:p>
        </p:txBody>
      </p:sp>
      <p:sp>
        <p:nvSpPr>
          <p:cNvPr id="274435" name="Text Box 3"/>
          <p:cNvSpPr txBox="1">
            <a:spLocks noChangeArrowheads="1"/>
          </p:cNvSpPr>
          <p:nvPr/>
        </p:nvSpPr>
        <p:spPr bwMode="auto">
          <a:xfrm>
            <a:off x="685800" y="3016250"/>
            <a:ext cx="2590800" cy="823913"/>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sz="4800" b="1" dirty="0">
                <a:solidFill>
                  <a:schemeClr val="tx2"/>
                </a:solidFill>
                <a:latin typeface="Times New Roman" pitchFamily="18" charset="0"/>
              </a:rPr>
              <a:t>GOD</a:t>
            </a:r>
          </a:p>
        </p:txBody>
      </p:sp>
      <p:sp>
        <p:nvSpPr>
          <p:cNvPr id="274436" name="Text Box 4"/>
          <p:cNvSpPr txBox="1">
            <a:spLocks noChangeArrowheads="1"/>
          </p:cNvSpPr>
          <p:nvPr/>
        </p:nvSpPr>
        <p:spPr bwMode="auto">
          <a:xfrm>
            <a:off x="3048000" y="1600200"/>
            <a:ext cx="3124200" cy="3933825"/>
          </a:xfrm>
          <a:prstGeom prst="rect">
            <a:avLst/>
          </a:prstGeom>
          <a:solidFill>
            <a:srgbClr val="FF0000"/>
          </a:solidFill>
          <a:ln w="57150">
            <a:noFill/>
            <a:miter lim="800000"/>
            <a:headEnd/>
            <a:tailEnd/>
          </a:ln>
          <a:effectLst/>
        </p:spPr>
        <p:txBody>
          <a:bodyPr lIns="92075" tIns="46038" rIns="92075" bIns="46038">
            <a:spAutoFit/>
          </a:bodyPr>
          <a:lstStyle/>
          <a:p>
            <a:pPr algn="ctr" eaLnBrk="0" hangingPunct="0">
              <a:spcBef>
                <a:spcPct val="50000"/>
              </a:spcBef>
              <a:buClrTx/>
              <a:buFontTx/>
              <a:buNone/>
            </a:pPr>
            <a:endParaRPr lang="en-US" sz="5400" b="1" dirty="0">
              <a:solidFill>
                <a:schemeClr val="tx2"/>
              </a:solidFill>
              <a:latin typeface="Times New Roman" pitchFamily="18" charset="0"/>
            </a:endParaRPr>
          </a:p>
          <a:p>
            <a:pPr algn="ctr" eaLnBrk="0" hangingPunct="0">
              <a:spcBef>
                <a:spcPct val="50000"/>
              </a:spcBef>
              <a:buClrTx/>
              <a:buFontTx/>
              <a:buNone/>
            </a:pPr>
            <a:r>
              <a:rPr lang="en-US" sz="6600" b="1" dirty="0">
                <a:solidFill>
                  <a:schemeClr val="bg1"/>
                </a:solidFill>
                <a:latin typeface="Times New Roman" pitchFamily="18" charset="0"/>
              </a:rPr>
              <a:t>SIN</a:t>
            </a:r>
          </a:p>
          <a:p>
            <a:pPr algn="ctr" eaLnBrk="0" hangingPunct="0">
              <a:spcBef>
                <a:spcPct val="50000"/>
              </a:spcBef>
              <a:buClrTx/>
              <a:buFontTx/>
              <a:buNone/>
            </a:pPr>
            <a:endParaRPr lang="en-US" sz="6600" b="1" dirty="0">
              <a:solidFill>
                <a:schemeClr val="tx2"/>
              </a:solidFill>
              <a:latin typeface="Times New Roman" pitchFamily="18" charset="0"/>
            </a:endParaRPr>
          </a:p>
        </p:txBody>
      </p:sp>
      <p:sp>
        <p:nvSpPr>
          <p:cNvPr id="274437" name="Text Box 5"/>
          <p:cNvSpPr txBox="1">
            <a:spLocks noChangeArrowheads="1"/>
          </p:cNvSpPr>
          <p:nvPr/>
        </p:nvSpPr>
        <p:spPr bwMode="auto">
          <a:xfrm>
            <a:off x="6248400" y="3016250"/>
            <a:ext cx="1828800" cy="823913"/>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sz="4800" b="1" dirty="0">
                <a:solidFill>
                  <a:schemeClr val="tx2"/>
                </a:solidFill>
                <a:latin typeface="Times New Roman" pitchFamily="18" charset="0"/>
              </a:rPr>
              <a:t>MAN</a:t>
            </a:r>
          </a:p>
        </p:txBody>
      </p:sp>
      <p:sp>
        <p:nvSpPr>
          <p:cNvPr id="274438" name="Text Box 6"/>
          <p:cNvSpPr txBox="1">
            <a:spLocks noChangeArrowheads="1"/>
          </p:cNvSpPr>
          <p:nvPr/>
        </p:nvSpPr>
        <p:spPr bwMode="auto">
          <a:xfrm>
            <a:off x="533400" y="5638800"/>
            <a:ext cx="8229600" cy="701675"/>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Man’s guilt separates him from God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438"/>
                                        </p:tgtEl>
                                        <p:attrNameLst>
                                          <p:attrName>style.visibility</p:attrName>
                                        </p:attrNameLst>
                                      </p:cBhvr>
                                      <p:to>
                                        <p:strVal val="visible"/>
                                      </p:to>
                                    </p:set>
                                    <p:anim calcmode="lin" valueType="num">
                                      <p:cBhvr additive="base">
                                        <p:cTn id="7" dur="500" fill="hold"/>
                                        <p:tgtEl>
                                          <p:spTgt spid="274438"/>
                                        </p:tgtEl>
                                        <p:attrNameLst>
                                          <p:attrName>ppt_x</p:attrName>
                                        </p:attrNameLst>
                                      </p:cBhvr>
                                      <p:tavLst>
                                        <p:tav tm="0">
                                          <p:val>
                                            <p:strVal val="#ppt_x"/>
                                          </p:val>
                                        </p:tav>
                                        <p:tav tm="100000">
                                          <p:val>
                                            <p:strVal val="#ppt_x"/>
                                          </p:val>
                                        </p:tav>
                                      </p:tavLst>
                                    </p:anim>
                                    <p:anim calcmode="lin" valueType="num">
                                      <p:cBhvr additive="base">
                                        <p:cTn id="8" dur="500" fill="hold"/>
                                        <p:tgtEl>
                                          <p:spTgt spid="274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Polytheism vs. Monotheism</a:t>
            </a:r>
          </a:p>
        </p:txBody>
      </p:sp>
      <p:sp>
        <p:nvSpPr>
          <p:cNvPr id="3" name="Content Placeholder 2"/>
          <p:cNvSpPr>
            <a:spLocks noGrp="1"/>
          </p:cNvSpPr>
          <p:nvPr>
            <p:ph idx="1"/>
          </p:nvPr>
        </p:nvSpPr>
        <p:spPr/>
        <p:txBody>
          <a:bodyPr/>
          <a:lstStyle/>
          <a:p>
            <a:r>
              <a:rPr lang="en-US" dirty="0"/>
              <a:t>Anthropology tries to teach us monotheism evolved from polytheism</a:t>
            </a:r>
          </a:p>
          <a:p>
            <a:pPr lvl="1"/>
            <a:r>
              <a:rPr lang="en-US" dirty="0"/>
              <a:t>Cesus (2</a:t>
            </a:r>
            <a:r>
              <a:rPr lang="en-US" baseline="30000" dirty="0"/>
              <a:t>nd</a:t>
            </a:r>
            <a:r>
              <a:rPr lang="en-US" dirty="0"/>
              <a:t> Century Greek)</a:t>
            </a:r>
          </a:p>
          <a:p>
            <a:pPr lvl="1"/>
            <a:r>
              <a:rPr lang="en-US" dirty="0"/>
              <a:t>Voltaire </a:t>
            </a:r>
            <a:r>
              <a:rPr lang="en-US" i="1" dirty="0"/>
              <a:t>Essay</a:t>
            </a:r>
            <a:r>
              <a:rPr lang="en-US" dirty="0"/>
              <a:t> (1780)</a:t>
            </a:r>
          </a:p>
          <a:p>
            <a:pPr lvl="1"/>
            <a:r>
              <a:rPr lang="en-US" dirty="0"/>
              <a:t>Herbert Spencer </a:t>
            </a:r>
            <a:r>
              <a:rPr lang="en-US" i="1" dirty="0"/>
              <a:t>Principles of Sociology </a:t>
            </a:r>
            <a:r>
              <a:rPr lang="en-US" dirty="0"/>
              <a:t>(1877)</a:t>
            </a:r>
          </a:p>
          <a:p>
            <a:pPr lvl="1"/>
            <a:r>
              <a:rPr lang="en-US" dirty="0"/>
              <a:t>Mark Smith, </a:t>
            </a:r>
            <a:r>
              <a:rPr lang="en-US" i="1" dirty="0"/>
              <a:t>Re-reading Monotheistically: God in the Bible in Recent Literature </a:t>
            </a:r>
            <a:r>
              <a:rPr lang="en-US" dirty="0"/>
              <a:t>(2001)</a:t>
            </a:r>
          </a:p>
          <a:p>
            <a:pPr lvl="2"/>
            <a:r>
              <a:rPr lang="en-US" dirty="0"/>
              <a:t>Skirball Chair of Bible and Ancient Near Eastern Studies in the Department of Hebrew and Judaic Studies at New York University</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Text Box 3"/>
          <p:cNvSpPr txBox="1">
            <a:spLocks noChangeArrowheads="1"/>
          </p:cNvSpPr>
          <p:nvPr/>
        </p:nvSpPr>
        <p:spPr bwMode="auto">
          <a:xfrm>
            <a:off x="685800" y="228600"/>
            <a:ext cx="7924800" cy="701675"/>
          </a:xfrm>
          <a:prstGeom prst="rect">
            <a:avLst/>
          </a:prstGeom>
          <a:noFill/>
          <a:ln w="57150">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Righteousness or “Not Guilty”</a:t>
            </a:r>
          </a:p>
        </p:txBody>
      </p:sp>
      <p:pic>
        <p:nvPicPr>
          <p:cNvPr id="276486" name="Picture 6"/>
          <p:cNvPicPr>
            <a:picLocks noChangeAspect="1" noChangeArrowheads="1"/>
          </p:cNvPicPr>
          <p:nvPr/>
        </p:nvPicPr>
        <p:blipFill>
          <a:blip r:embed="rId3" cstate="print"/>
          <a:srcRect/>
          <a:stretch>
            <a:fillRect/>
          </a:stretch>
        </p:blipFill>
        <p:spPr bwMode="auto">
          <a:xfrm>
            <a:off x="0" y="1600200"/>
            <a:ext cx="9102725" cy="5100638"/>
          </a:xfrm>
          <a:prstGeom prst="rect">
            <a:avLst/>
          </a:prstGeom>
          <a:noFill/>
          <a:ln w="9525" algn="ctr">
            <a:noFill/>
            <a:miter lim="800000"/>
            <a:headEnd/>
            <a:tailEnd/>
          </a:ln>
          <a:effec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p:cNvPicPr>
            <a:picLocks noChangeAspect="1" noChangeArrowheads="1"/>
          </p:cNvPicPr>
          <p:nvPr/>
        </p:nvPicPr>
        <p:blipFill>
          <a:blip r:embed="rId3" cstate="print"/>
          <a:srcRect/>
          <a:stretch>
            <a:fillRect/>
          </a:stretch>
        </p:blipFill>
        <p:spPr bwMode="auto">
          <a:xfrm>
            <a:off x="1981200" y="2133600"/>
            <a:ext cx="5486400" cy="4632960"/>
          </a:xfrm>
          <a:prstGeom prst="rect">
            <a:avLst/>
          </a:prstGeom>
          <a:noFill/>
          <a:ln w="9525" cap="flat" cmpd="sng" algn="ctr">
            <a:noFill/>
            <a:prstDash val="solid"/>
            <a:miter lim="800000"/>
            <a:headEnd/>
            <a:tailEnd/>
          </a:ln>
        </p:spPr>
      </p:pic>
      <p:pic>
        <p:nvPicPr>
          <p:cNvPr id="352260" name="Picture 4"/>
          <p:cNvPicPr>
            <a:picLocks noChangeAspect="1" noChangeArrowheads="1"/>
          </p:cNvPicPr>
          <p:nvPr/>
        </p:nvPicPr>
        <p:blipFill>
          <a:blip r:embed="rId4" cstate="print"/>
          <a:srcRect/>
          <a:stretch>
            <a:fillRect/>
          </a:stretch>
        </p:blipFill>
        <p:spPr bwMode="auto">
          <a:xfrm>
            <a:off x="152400" y="152400"/>
            <a:ext cx="8810625" cy="1895475"/>
          </a:xfrm>
          <a:prstGeom prst="rect">
            <a:avLst/>
          </a:prstGeom>
          <a:noFill/>
          <a:ln w="9525" cap="flat" cmpd="sng" algn="ctr">
            <a:noFill/>
            <a:prstDash val="solid"/>
            <a:miter lim="800000"/>
            <a:headEnd/>
            <a:tailEnd/>
          </a:ln>
        </p:spPr>
      </p:pic>
      <p:sp>
        <p:nvSpPr>
          <p:cNvPr id="2" name="TextBox 1">
            <a:extLst>
              <a:ext uri="{FF2B5EF4-FFF2-40B4-BE49-F238E27FC236}">
                <a16:creationId xmlns:a16="http://schemas.microsoft.com/office/drawing/2014/main" id="{169FB2A9-5936-46D1-A955-B5E6B25CD217}"/>
              </a:ext>
            </a:extLst>
          </p:cNvPr>
          <p:cNvSpPr txBox="1"/>
          <p:nvPr/>
        </p:nvSpPr>
        <p:spPr>
          <a:xfrm>
            <a:off x="152400" y="2286000"/>
            <a:ext cx="1524000" cy="886397"/>
          </a:xfrm>
          <a:prstGeom prst="rect">
            <a:avLst/>
          </a:prstGeom>
          <a:noFill/>
        </p:spPr>
        <p:txBody>
          <a:bodyPr wrap="square" rtlCol="0">
            <a:spAutoFit/>
          </a:bodyPr>
          <a:lstStyle/>
          <a:p>
            <a:pPr>
              <a:buNone/>
            </a:pPr>
            <a:r>
              <a:rPr lang="en-US" sz="1800" dirty="0" err="1">
                <a:solidFill>
                  <a:schemeClr val="tx1"/>
                </a:solidFill>
              </a:rPr>
              <a:t>Maros</a:t>
            </a:r>
            <a:r>
              <a:rPr lang="en-US" sz="1800" dirty="0">
                <a:solidFill>
                  <a:schemeClr val="tx1"/>
                </a:solidFill>
              </a:rPr>
              <a:t> Mraz</a:t>
            </a:r>
          </a:p>
          <a:p>
            <a:endParaRPr lang="en-US" dirty="0"/>
          </a:p>
        </p:txBody>
      </p:sp>
      <p:sp>
        <p:nvSpPr>
          <p:cNvPr id="3" name="TextBox 2">
            <a:extLst>
              <a:ext uri="{FF2B5EF4-FFF2-40B4-BE49-F238E27FC236}">
                <a16:creationId xmlns:a16="http://schemas.microsoft.com/office/drawing/2014/main" id="{A974D30D-105A-4EFA-BCE8-00D3712B9DBC}"/>
              </a:ext>
            </a:extLst>
          </p:cNvPr>
          <p:cNvSpPr txBox="1"/>
          <p:nvPr/>
        </p:nvSpPr>
        <p:spPr>
          <a:xfrm>
            <a:off x="7467600" y="6019800"/>
            <a:ext cx="1495425" cy="1163395"/>
          </a:xfrm>
          <a:prstGeom prst="rect">
            <a:avLst/>
          </a:prstGeom>
          <a:noFill/>
        </p:spPr>
        <p:txBody>
          <a:bodyPr wrap="square" rtlCol="0">
            <a:spAutoFit/>
          </a:bodyPr>
          <a:lstStyle/>
          <a:p>
            <a:pPr>
              <a:buNone/>
            </a:pPr>
            <a:r>
              <a:rPr lang="en-US" sz="1800" dirty="0">
                <a:solidFill>
                  <a:schemeClr val="tx1"/>
                </a:solidFill>
              </a:rPr>
              <a:t>www.Beijing-Tours.cn</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228600" y="609600"/>
            <a:ext cx="8610600" cy="3505200"/>
          </a:xfrm>
          <a:noFill/>
        </p:spPr>
        <p:txBody>
          <a:bodyPr/>
          <a:lstStyle/>
          <a:p>
            <a:r>
              <a:rPr lang="en-US" sz="4000" b="1" dirty="0">
                <a:solidFill>
                  <a:schemeClr val="tx1"/>
                </a:solidFill>
              </a:rPr>
              <a:t>And the Lord said, Truly, if Cain is put to death, seven lives will be taken for his. And the Lord put</a:t>
            </a:r>
            <a:r>
              <a:rPr lang="en-US" sz="4000" b="1" dirty="0">
                <a:solidFill>
                  <a:srgbClr val="3333CC"/>
                </a:solidFill>
              </a:rPr>
              <a:t> </a:t>
            </a:r>
            <a:r>
              <a:rPr lang="en-US" sz="4000" b="1" u="sng" dirty="0">
                <a:solidFill>
                  <a:srgbClr val="FF0000"/>
                </a:solidFill>
              </a:rPr>
              <a:t>a mark on Cain</a:t>
            </a:r>
            <a:r>
              <a:rPr lang="en-US" sz="4000" b="1" dirty="0">
                <a:solidFill>
                  <a:srgbClr val="3333CC"/>
                </a:solidFill>
              </a:rPr>
              <a:t> </a:t>
            </a:r>
            <a:r>
              <a:rPr lang="en-US" sz="4000" b="1" dirty="0">
                <a:solidFill>
                  <a:schemeClr val="tx1"/>
                </a:solidFill>
              </a:rPr>
              <a:t>so that no one might put him to death. (Genesis 4:15)</a:t>
            </a:r>
            <a:r>
              <a:rPr lang="en-US" sz="4000" b="1" dirty="0"/>
              <a:t> </a:t>
            </a:r>
          </a:p>
        </p:txBody>
      </p:sp>
      <p:pic>
        <p:nvPicPr>
          <p:cNvPr id="349187" name="Picture 3"/>
          <p:cNvPicPr>
            <a:picLocks noChangeAspect="1" noChangeArrowheads="1"/>
          </p:cNvPicPr>
          <p:nvPr/>
        </p:nvPicPr>
        <p:blipFill>
          <a:blip r:embed="rId3" cstate="print"/>
          <a:srcRect/>
          <a:stretch>
            <a:fillRect/>
          </a:stretch>
        </p:blipFill>
        <p:spPr bwMode="auto">
          <a:xfrm>
            <a:off x="457200" y="4800600"/>
            <a:ext cx="1247775" cy="885825"/>
          </a:xfrm>
          <a:prstGeom prst="rect">
            <a:avLst/>
          </a:prstGeom>
          <a:noFill/>
          <a:ln w="9525">
            <a:noFill/>
            <a:miter lim="800000"/>
            <a:headEnd/>
            <a:tailEnd/>
          </a:ln>
          <a:effectLst/>
        </p:spPr>
      </p:pic>
      <p:pic>
        <p:nvPicPr>
          <p:cNvPr id="349188" name="Picture 4"/>
          <p:cNvPicPr>
            <a:picLocks noChangeAspect="1" noChangeArrowheads="1"/>
          </p:cNvPicPr>
          <p:nvPr/>
        </p:nvPicPr>
        <p:blipFill>
          <a:blip r:embed="rId4" cstate="print"/>
          <a:srcRect/>
          <a:stretch>
            <a:fillRect/>
          </a:stretch>
        </p:blipFill>
        <p:spPr bwMode="auto">
          <a:xfrm>
            <a:off x="2286000" y="4724400"/>
            <a:ext cx="1323975" cy="1085850"/>
          </a:xfrm>
          <a:prstGeom prst="rect">
            <a:avLst/>
          </a:prstGeom>
          <a:noFill/>
          <a:ln w="9525">
            <a:noFill/>
            <a:miter lim="800000"/>
            <a:headEnd/>
            <a:tailEnd/>
          </a:ln>
          <a:effectLst/>
        </p:spPr>
      </p:pic>
      <p:pic>
        <p:nvPicPr>
          <p:cNvPr id="349189" name="Picture 5"/>
          <p:cNvPicPr>
            <a:picLocks noChangeAspect="1" noChangeArrowheads="1"/>
          </p:cNvPicPr>
          <p:nvPr/>
        </p:nvPicPr>
        <p:blipFill>
          <a:blip r:embed="rId5" cstate="print"/>
          <a:srcRect/>
          <a:stretch>
            <a:fillRect/>
          </a:stretch>
        </p:blipFill>
        <p:spPr bwMode="auto">
          <a:xfrm>
            <a:off x="4419600" y="4724400"/>
            <a:ext cx="1295400" cy="1076325"/>
          </a:xfrm>
          <a:prstGeom prst="rect">
            <a:avLst/>
          </a:prstGeom>
          <a:noFill/>
          <a:ln w="9525">
            <a:noFill/>
            <a:miter lim="800000"/>
            <a:headEnd/>
            <a:tailEnd/>
          </a:ln>
          <a:effectLst/>
        </p:spPr>
      </p:pic>
      <p:pic>
        <p:nvPicPr>
          <p:cNvPr id="349190" name="Picture 6"/>
          <p:cNvPicPr>
            <a:picLocks noChangeAspect="1" noChangeArrowheads="1"/>
          </p:cNvPicPr>
          <p:nvPr/>
        </p:nvPicPr>
        <p:blipFill>
          <a:blip r:embed="rId6" cstate="print"/>
          <a:srcRect/>
          <a:stretch>
            <a:fillRect/>
          </a:stretch>
        </p:blipFill>
        <p:spPr bwMode="auto">
          <a:xfrm>
            <a:off x="6934200" y="4343400"/>
            <a:ext cx="1562100" cy="1476375"/>
          </a:xfrm>
          <a:prstGeom prst="rect">
            <a:avLst/>
          </a:prstGeom>
          <a:noFill/>
          <a:ln w="9525">
            <a:noFill/>
            <a:miter lim="800000"/>
            <a:headEnd/>
            <a:tailEnd/>
          </a:ln>
          <a:effectLst/>
        </p:spPr>
      </p:pic>
      <p:sp>
        <p:nvSpPr>
          <p:cNvPr id="349191" name="Text Box 7"/>
          <p:cNvSpPr txBox="1">
            <a:spLocks noChangeArrowheads="1"/>
          </p:cNvSpPr>
          <p:nvPr/>
        </p:nvSpPr>
        <p:spPr bwMode="auto">
          <a:xfrm>
            <a:off x="228600" y="5867400"/>
            <a:ext cx="6400800" cy="579438"/>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3200" b="1" dirty="0">
                <a:solidFill>
                  <a:schemeClr val="tx1"/>
                </a:solidFill>
                <a:latin typeface="Times New Roman" pitchFamily="18" charset="0"/>
              </a:rPr>
              <a:t>MOUTH     </a:t>
            </a:r>
            <a:r>
              <a:rPr lang="en-US" sz="3200" b="1" dirty="0">
                <a:solidFill>
                  <a:srgbClr val="FF0000"/>
                </a:solidFill>
                <a:latin typeface="Times New Roman" pitchFamily="18" charset="0"/>
              </a:rPr>
              <a:t>MAN</a:t>
            </a:r>
            <a:r>
              <a:rPr lang="en-US" sz="3200" b="1" dirty="0">
                <a:solidFill>
                  <a:schemeClr val="tx1"/>
                </a:solidFill>
                <a:latin typeface="Times New Roman" pitchFamily="18" charset="0"/>
              </a:rPr>
              <a:t>    </a:t>
            </a:r>
            <a:r>
              <a:rPr lang="en-US" sz="3200" b="1" dirty="0">
                <a:solidFill>
                  <a:srgbClr val="0000FF"/>
                </a:solidFill>
                <a:latin typeface="Times New Roman" pitchFamily="18" charset="0"/>
              </a:rPr>
              <a:t>ELDEST SON</a:t>
            </a:r>
          </a:p>
        </p:txBody>
      </p:sp>
      <p:sp>
        <p:nvSpPr>
          <p:cNvPr id="349192" name="Text Box 8"/>
          <p:cNvSpPr txBox="1">
            <a:spLocks noChangeArrowheads="1"/>
          </p:cNvSpPr>
          <p:nvPr/>
        </p:nvSpPr>
        <p:spPr bwMode="auto">
          <a:xfrm>
            <a:off x="1676400" y="4648200"/>
            <a:ext cx="457200" cy="23780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a:p>
            <a:pPr eaLnBrk="0" hangingPunct="0">
              <a:spcBef>
                <a:spcPct val="50000"/>
              </a:spcBef>
              <a:buClrTx/>
              <a:buFontTx/>
              <a:buNone/>
            </a:pPr>
            <a:endParaRPr lang="en-US" sz="6000" b="1" dirty="0">
              <a:solidFill>
                <a:schemeClr val="tx1"/>
              </a:solidFill>
              <a:latin typeface="Times New Roman" pitchFamily="18" charset="0"/>
            </a:endParaRPr>
          </a:p>
        </p:txBody>
      </p:sp>
      <p:sp>
        <p:nvSpPr>
          <p:cNvPr id="349193" name="Text Box 9"/>
          <p:cNvSpPr txBox="1">
            <a:spLocks noChangeArrowheads="1"/>
          </p:cNvSpPr>
          <p:nvPr/>
        </p:nvSpPr>
        <p:spPr bwMode="auto">
          <a:xfrm>
            <a:off x="3657600" y="47244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49194" name="Text Box 10"/>
          <p:cNvSpPr txBox="1">
            <a:spLocks noChangeArrowheads="1"/>
          </p:cNvSpPr>
          <p:nvPr/>
        </p:nvSpPr>
        <p:spPr bwMode="auto">
          <a:xfrm>
            <a:off x="6629400" y="5867400"/>
            <a:ext cx="25146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Cruel,Violent</a:t>
            </a:r>
          </a:p>
        </p:txBody>
      </p:sp>
      <p:sp>
        <p:nvSpPr>
          <p:cNvPr id="349195" name="Oval 11"/>
          <p:cNvSpPr>
            <a:spLocks noChangeArrowheads="1"/>
          </p:cNvSpPr>
          <p:nvPr/>
        </p:nvSpPr>
        <p:spPr bwMode="auto">
          <a:xfrm>
            <a:off x="1524000" y="1524000"/>
            <a:ext cx="6019800" cy="4343400"/>
          </a:xfrm>
          <a:prstGeom prst="ellipse">
            <a:avLst/>
          </a:prstGeom>
          <a:solidFill>
            <a:srgbClr val="0066CC"/>
          </a:solidFill>
          <a:ln w="9525">
            <a:noFill/>
            <a:round/>
            <a:headEnd/>
            <a:tailEnd/>
          </a:ln>
          <a:effectLst/>
        </p:spPr>
        <p:txBody>
          <a:bodyPr wrap="none" lIns="92075" tIns="46038" rIns="92075" bIns="46038" anchor="ctr"/>
          <a:lstStyle/>
          <a:p>
            <a:pPr algn="ctr" eaLnBrk="0" hangingPunct="0">
              <a:spcBef>
                <a:spcPct val="0"/>
              </a:spcBef>
              <a:buClrTx/>
              <a:buFontTx/>
              <a:buNone/>
            </a:pPr>
            <a:r>
              <a:rPr lang="en-US" sz="3200" b="1" dirty="0">
                <a:solidFill>
                  <a:srgbClr val="000000"/>
                </a:solidFill>
                <a:latin typeface="Times New Roman" pitchFamily="18" charset="0"/>
              </a:rPr>
              <a:t>The First Older Brother</a:t>
            </a:r>
          </a:p>
          <a:p>
            <a:pPr algn="ctr" eaLnBrk="0" hangingPunct="0">
              <a:spcBef>
                <a:spcPct val="0"/>
              </a:spcBef>
              <a:buClrTx/>
              <a:buFontTx/>
              <a:buNone/>
            </a:pPr>
            <a:r>
              <a:rPr lang="en-US" sz="3200" b="1" dirty="0">
                <a:solidFill>
                  <a:srgbClr val="000000"/>
                </a:solidFill>
                <a:latin typeface="Times New Roman" pitchFamily="18" charset="0"/>
              </a:rPr>
              <a:t>in the Bible was violent.</a:t>
            </a:r>
          </a:p>
          <a:p>
            <a:pPr algn="ctr" eaLnBrk="0" hangingPunct="0">
              <a:spcBef>
                <a:spcPct val="0"/>
              </a:spcBef>
              <a:buClrTx/>
              <a:buFontTx/>
              <a:buNone/>
            </a:pPr>
            <a:r>
              <a:rPr lang="en-US" sz="3200" b="1" dirty="0">
                <a:solidFill>
                  <a:srgbClr val="000000"/>
                </a:solidFill>
                <a:latin typeface="Times New Roman" pitchFamily="18" charset="0"/>
              </a:rPr>
              <a:t>The words for “elder son” </a:t>
            </a:r>
          </a:p>
          <a:p>
            <a:pPr algn="ctr" eaLnBrk="0" hangingPunct="0">
              <a:spcBef>
                <a:spcPct val="0"/>
              </a:spcBef>
              <a:buClrTx/>
              <a:buFontTx/>
              <a:buNone/>
            </a:pPr>
            <a:r>
              <a:rPr lang="en-US" sz="3200" b="1" dirty="0">
                <a:solidFill>
                  <a:srgbClr val="000000"/>
                </a:solidFill>
                <a:latin typeface="Times New Roman" pitchFamily="18" charset="0"/>
              </a:rPr>
              <a:t>and “violent” are both </a:t>
            </a:r>
          </a:p>
          <a:p>
            <a:pPr algn="ctr" eaLnBrk="0" hangingPunct="0">
              <a:spcBef>
                <a:spcPct val="0"/>
              </a:spcBef>
              <a:buClrTx/>
              <a:buFontTx/>
              <a:buNone/>
            </a:pPr>
            <a:r>
              <a:rPr lang="en-US" sz="3200" b="1" dirty="0">
                <a:solidFill>
                  <a:srgbClr val="000000"/>
                </a:solidFill>
                <a:latin typeface="Times New Roman" pitchFamily="18" charset="0"/>
              </a:rPr>
              <a:t>pronounced</a:t>
            </a:r>
            <a:r>
              <a:rPr lang="en-US" sz="3200" b="1" dirty="0">
                <a:solidFill>
                  <a:schemeClr val="tx2"/>
                </a:solidFill>
                <a:latin typeface="Times New Roman" pitchFamily="18" charset="0"/>
              </a:rPr>
              <a:t> </a:t>
            </a:r>
            <a:r>
              <a:rPr lang="en-US" sz="3200" b="1" dirty="0">
                <a:solidFill>
                  <a:schemeClr val="accent1"/>
                </a:solidFill>
                <a:latin typeface="Times New Roman" pitchFamily="18" charset="0"/>
              </a:rPr>
              <a:t>“SHUN”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9191">
                                            <p:txEl>
                                              <p:pRg st="0" end="0"/>
                                            </p:txEl>
                                          </p:spTgt>
                                        </p:tgtEl>
                                        <p:attrNameLst>
                                          <p:attrName>style.visibility</p:attrName>
                                        </p:attrNameLst>
                                      </p:cBhvr>
                                      <p:to>
                                        <p:strVal val="visible"/>
                                      </p:to>
                                    </p:set>
                                    <p:animEffect transition="in" filter="box(out)">
                                      <p:cBhvr>
                                        <p:cTn id="7" dur="500"/>
                                        <p:tgtEl>
                                          <p:spTgt spid="349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9186"/>
                                        </p:tgtEl>
                                        <p:attrNameLst>
                                          <p:attrName>style.visibility</p:attrName>
                                        </p:attrNameLst>
                                      </p:cBhvr>
                                      <p:to>
                                        <p:strVal val="visible"/>
                                      </p:to>
                                    </p:set>
                                    <p:animEffect transition="in" filter="blinds(horizontal)">
                                      <p:cBhvr>
                                        <p:cTn id="12" dur="500"/>
                                        <p:tgtEl>
                                          <p:spTgt spid="3491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9190"/>
                                        </p:tgtEl>
                                        <p:attrNameLst>
                                          <p:attrName>style.visibility</p:attrName>
                                        </p:attrNameLst>
                                      </p:cBhvr>
                                      <p:to>
                                        <p:strVal val="visible"/>
                                      </p:to>
                                    </p:set>
                                    <p:animEffect transition="in" filter="wipe(up)">
                                      <p:cBhvr>
                                        <p:cTn id="17" dur="500"/>
                                        <p:tgtEl>
                                          <p:spTgt spid="349190"/>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349194"/>
                                        </p:tgtEl>
                                        <p:attrNameLst>
                                          <p:attrName>style.visibility</p:attrName>
                                        </p:attrNameLst>
                                      </p:cBhvr>
                                      <p:to>
                                        <p:strVal val="visible"/>
                                      </p:to>
                                    </p:set>
                                    <p:animEffect transition="in" filter="checkerboard(across)">
                                      <p:cBhvr>
                                        <p:cTn id="21" dur="500"/>
                                        <p:tgtEl>
                                          <p:spTgt spid="3491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49195"/>
                                        </p:tgtEl>
                                        <p:attrNameLst>
                                          <p:attrName>style.visibility</p:attrName>
                                        </p:attrNameLst>
                                      </p:cBhvr>
                                      <p:to>
                                        <p:strVal val="visible"/>
                                      </p:to>
                                    </p:set>
                                    <p:animEffect transition="in" filter="wipe(up)">
                                      <p:cBhvr>
                                        <p:cTn id="26" dur="500"/>
                                        <p:tgtEl>
                                          <p:spTgt spid="349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P spid="349191" grpId="0" build="p" autoUpdateAnimBg="0"/>
      <p:bldP spid="349194" grpId="0" autoUpdateAnimBg="0"/>
      <p:bldP spid="349195"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838200" y="152400"/>
            <a:ext cx="7772400" cy="762000"/>
          </a:xfrm>
        </p:spPr>
        <p:txBody>
          <a:bodyPr/>
          <a:lstStyle/>
          <a:p>
            <a:r>
              <a:rPr lang="en-US" b="1" dirty="0">
                <a:latin typeface="Times New Roman" pitchFamily="18" charset="0"/>
              </a:rPr>
              <a:t>The Great World Flood</a:t>
            </a:r>
          </a:p>
        </p:txBody>
      </p:sp>
      <p:sp>
        <p:nvSpPr>
          <p:cNvPr id="310275" name="Text Box 3"/>
          <p:cNvSpPr txBox="1">
            <a:spLocks noChangeArrowheads="1"/>
          </p:cNvSpPr>
          <p:nvPr/>
        </p:nvSpPr>
        <p:spPr bwMode="auto">
          <a:xfrm>
            <a:off x="838200" y="2209800"/>
            <a:ext cx="7772400" cy="4108450"/>
          </a:xfrm>
          <a:prstGeom prst="rect">
            <a:avLst/>
          </a:prstGeom>
          <a:noFill/>
          <a:ln w="9525">
            <a:noFill/>
            <a:miter lim="800000"/>
            <a:headEnd/>
            <a:tailEnd/>
          </a:ln>
          <a:effectLst/>
        </p:spPr>
        <p:txBody>
          <a:bodyPr lIns="92075" tIns="46038" rIns="92075" bIns="46038">
            <a:spAutoFit/>
          </a:bodyPr>
          <a:lstStyle/>
          <a:p>
            <a:pPr eaLnBrk="0" hangingPunct="0">
              <a:spcBef>
                <a:spcPct val="50000"/>
              </a:spcBef>
              <a:buClrTx/>
              <a:buFontTx/>
              <a:buNone/>
            </a:pPr>
            <a:r>
              <a:rPr lang="en-US" sz="2400" b="1" dirty="0">
                <a:solidFill>
                  <a:schemeClr val="tx2"/>
                </a:solidFill>
                <a:latin typeface="Times New Roman" pitchFamily="18" charset="0"/>
              </a:rPr>
              <a:t>And the earth was evil in God's eyes and full of violent ways. And God, looking on the earth, saw that it was evil: .…And God said to Noah, The end of all flesh has come; ….and now I will put an end to them with the earth. Make for yourself an </a:t>
            </a:r>
            <a:r>
              <a:rPr lang="en-US" sz="2400" b="1" u="sng" dirty="0">
                <a:solidFill>
                  <a:srgbClr val="CC3300"/>
                </a:solidFill>
                <a:latin typeface="Times New Roman" pitchFamily="18" charset="0"/>
              </a:rPr>
              <a:t>ark</a:t>
            </a:r>
            <a:r>
              <a:rPr lang="en-US" sz="2400" b="1" dirty="0">
                <a:solidFill>
                  <a:schemeClr val="tx2"/>
                </a:solidFill>
                <a:latin typeface="Times New Roman" pitchFamily="18" charset="0"/>
              </a:rPr>
              <a:t> of gopher wood with rooms in it, and make it safe from the water inside and out. …..For truly, I will send a </a:t>
            </a:r>
            <a:r>
              <a:rPr lang="en-US" sz="2400" b="1" u="sng" dirty="0">
                <a:solidFill>
                  <a:srgbClr val="CC3300"/>
                </a:solidFill>
                <a:latin typeface="Times New Roman" pitchFamily="18" charset="0"/>
              </a:rPr>
              <a:t>great flood</a:t>
            </a:r>
            <a:r>
              <a:rPr lang="en-US" sz="2400" b="1" dirty="0">
                <a:solidFill>
                  <a:schemeClr val="tx2"/>
                </a:solidFill>
                <a:latin typeface="Times New Roman" pitchFamily="18" charset="0"/>
              </a:rPr>
              <a:t> of waters over the earth, …everything on the earth will come to an end. But with you I will make an agreement; and </a:t>
            </a:r>
            <a:r>
              <a:rPr lang="en-US" sz="2400" b="1" dirty="0">
                <a:solidFill>
                  <a:srgbClr val="CC3300"/>
                </a:solidFill>
                <a:latin typeface="Times New Roman" pitchFamily="18" charset="0"/>
              </a:rPr>
              <a:t>you will come into the ark, you and your sons and your wife and your sons' wives with you.</a:t>
            </a:r>
            <a:r>
              <a:rPr lang="en-US" sz="2400" b="1" dirty="0">
                <a:solidFill>
                  <a:schemeClr val="tx2"/>
                </a:solidFill>
                <a:latin typeface="Times New Roman" pitchFamily="18" charset="0"/>
              </a:rPr>
              <a:t> (Genesis 6:11-18 BBE) </a:t>
            </a:r>
          </a:p>
        </p:txBody>
      </p:sp>
      <p:sp>
        <p:nvSpPr>
          <p:cNvPr id="310276" name="Text Box 4"/>
          <p:cNvSpPr txBox="1">
            <a:spLocks noChangeArrowheads="1"/>
          </p:cNvSpPr>
          <p:nvPr/>
        </p:nvSpPr>
        <p:spPr bwMode="auto">
          <a:xfrm>
            <a:off x="762000" y="990600"/>
            <a:ext cx="7772400" cy="579438"/>
          </a:xfrm>
          <a:prstGeom prst="rect">
            <a:avLst/>
          </a:prstGeom>
          <a:solidFill>
            <a:schemeClr val="hlink"/>
          </a:solid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3200" b="1" dirty="0">
                <a:solidFill>
                  <a:schemeClr val="accent1"/>
                </a:solidFill>
                <a:latin typeface="Times New Roman" pitchFamily="18" charset="0"/>
              </a:rPr>
              <a:t>Noah, his wife, three sons, and their wives</a:t>
            </a:r>
          </a:p>
        </p:txBody>
      </p:sp>
      <p:sp>
        <p:nvSpPr>
          <p:cNvPr id="310277" name="Oval 5"/>
          <p:cNvSpPr>
            <a:spLocks noChangeArrowheads="1"/>
          </p:cNvSpPr>
          <p:nvPr/>
        </p:nvSpPr>
        <p:spPr bwMode="auto">
          <a:xfrm>
            <a:off x="1295400" y="1676400"/>
            <a:ext cx="6400800" cy="4572000"/>
          </a:xfrm>
          <a:prstGeom prst="ellipse">
            <a:avLst/>
          </a:prstGeom>
          <a:solidFill>
            <a:srgbClr val="0066CC"/>
          </a:solidFill>
          <a:ln w="9525">
            <a:noFill/>
            <a:round/>
            <a:headEnd/>
            <a:tailEnd/>
          </a:ln>
          <a:effectLst/>
        </p:spPr>
        <p:txBody>
          <a:bodyPr wrap="none" lIns="92075" tIns="46038" rIns="92075" bIns="46038" anchor="ctr"/>
          <a:lstStyle/>
          <a:p>
            <a:pPr algn="ctr" eaLnBrk="0" hangingPunct="0">
              <a:spcBef>
                <a:spcPct val="0"/>
              </a:spcBef>
              <a:buClrTx/>
              <a:buFontTx/>
              <a:buNone/>
            </a:pPr>
            <a:r>
              <a:rPr lang="en-US" sz="4800" b="1" dirty="0">
                <a:solidFill>
                  <a:schemeClr val="accent1"/>
                </a:solidFill>
                <a:latin typeface="Times New Roman" pitchFamily="18" charset="0"/>
              </a:rPr>
              <a:t>Eight people on</a:t>
            </a:r>
          </a:p>
          <a:p>
            <a:pPr algn="ctr" eaLnBrk="0" hangingPunct="0">
              <a:spcBef>
                <a:spcPct val="0"/>
              </a:spcBef>
              <a:buClrTx/>
              <a:buFontTx/>
              <a:buNone/>
            </a:pPr>
            <a:r>
              <a:rPr lang="en-US" sz="4800" b="1" dirty="0">
                <a:solidFill>
                  <a:schemeClr val="accent1"/>
                </a:solidFill>
                <a:latin typeface="Times New Roman" pitchFamily="18" charset="0"/>
              </a:rPr>
              <a:t>the boat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0276"/>
                                        </p:tgtEl>
                                        <p:attrNameLst>
                                          <p:attrName>style.visibility</p:attrName>
                                        </p:attrNameLst>
                                      </p:cBhvr>
                                      <p:to>
                                        <p:strVal val="visible"/>
                                      </p:to>
                                    </p:set>
                                    <p:anim calcmode="lin" valueType="num">
                                      <p:cBhvr additive="base">
                                        <p:cTn id="7" dur="500" fill="hold"/>
                                        <p:tgtEl>
                                          <p:spTgt spid="310276"/>
                                        </p:tgtEl>
                                        <p:attrNameLst>
                                          <p:attrName>ppt_x</p:attrName>
                                        </p:attrNameLst>
                                      </p:cBhvr>
                                      <p:tavLst>
                                        <p:tav tm="0">
                                          <p:val>
                                            <p:strVal val="0-#ppt_w/2"/>
                                          </p:val>
                                        </p:tav>
                                        <p:tav tm="100000">
                                          <p:val>
                                            <p:strVal val="#ppt_x"/>
                                          </p:val>
                                        </p:tav>
                                      </p:tavLst>
                                    </p:anim>
                                    <p:anim calcmode="lin" valueType="num">
                                      <p:cBhvr additive="base">
                                        <p:cTn id="8" dur="500" fill="hold"/>
                                        <p:tgtEl>
                                          <p:spTgt spid="310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0275"/>
                                        </p:tgtEl>
                                        <p:attrNameLst>
                                          <p:attrName>style.visibility</p:attrName>
                                        </p:attrNameLst>
                                      </p:cBhvr>
                                      <p:to>
                                        <p:strVal val="visible"/>
                                      </p:to>
                                    </p:set>
                                    <p:animEffect transition="in" filter="box(in)">
                                      <p:cBhvr>
                                        <p:cTn id="13" dur="500"/>
                                        <p:tgtEl>
                                          <p:spTgt spid="31027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10277"/>
                                        </p:tgtEl>
                                        <p:attrNameLst>
                                          <p:attrName>style.visibility</p:attrName>
                                        </p:attrNameLst>
                                      </p:cBhvr>
                                      <p:to>
                                        <p:strVal val="visible"/>
                                      </p:to>
                                    </p:set>
                                    <p:animEffect transition="in" filter="barn(inHorizontal)">
                                      <p:cBhvr>
                                        <p:cTn id="18" dur="500"/>
                                        <p:tgtEl>
                                          <p:spTgt spid="31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autoUpdateAnimBg="0"/>
      <p:bldP spid="310276" grpId="0" animBg="1" autoUpdateAnimBg="0"/>
      <p:bldP spid="31027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ctrTitle"/>
          </p:nvPr>
        </p:nvSpPr>
        <p:spPr>
          <a:xfrm>
            <a:off x="2401888" y="0"/>
            <a:ext cx="4344987" cy="1143000"/>
          </a:xfrm>
        </p:spPr>
        <p:txBody>
          <a:bodyPr/>
          <a:lstStyle/>
          <a:p>
            <a:r>
              <a:rPr lang="en-US" b="1" dirty="0">
                <a:latin typeface="Times New Roman" pitchFamily="18" charset="0"/>
              </a:rPr>
              <a:t>GEN.6:5-8; 7:7</a:t>
            </a:r>
          </a:p>
        </p:txBody>
      </p:sp>
      <p:pic>
        <p:nvPicPr>
          <p:cNvPr id="312323" name="Picture 3"/>
          <p:cNvPicPr>
            <a:picLocks noChangeAspect="1" noChangeArrowheads="1"/>
          </p:cNvPicPr>
          <p:nvPr/>
        </p:nvPicPr>
        <p:blipFill>
          <a:blip r:embed="rId3" cstate="print"/>
          <a:srcRect/>
          <a:stretch>
            <a:fillRect/>
          </a:stretch>
        </p:blipFill>
        <p:spPr bwMode="auto">
          <a:xfrm>
            <a:off x="762000" y="1143000"/>
            <a:ext cx="1295400" cy="923925"/>
          </a:xfrm>
          <a:prstGeom prst="rect">
            <a:avLst/>
          </a:prstGeom>
          <a:noFill/>
          <a:ln w="9525">
            <a:noFill/>
            <a:miter lim="800000"/>
            <a:headEnd/>
            <a:tailEnd/>
          </a:ln>
          <a:effectLst/>
        </p:spPr>
      </p:pic>
      <p:pic>
        <p:nvPicPr>
          <p:cNvPr id="312324" name="Picture 4"/>
          <p:cNvPicPr>
            <a:picLocks noChangeAspect="1" noChangeArrowheads="1"/>
          </p:cNvPicPr>
          <p:nvPr/>
        </p:nvPicPr>
        <p:blipFill>
          <a:blip r:embed="rId4" cstate="print"/>
          <a:srcRect/>
          <a:stretch>
            <a:fillRect/>
          </a:stretch>
        </p:blipFill>
        <p:spPr bwMode="auto">
          <a:xfrm>
            <a:off x="2743200" y="1066800"/>
            <a:ext cx="1200150" cy="1028700"/>
          </a:xfrm>
          <a:prstGeom prst="rect">
            <a:avLst/>
          </a:prstGeom>
          <a:noFill/>
          <a:ln w="9525">
            <a:noFill/>
            <a:miter lim="800000"/>
            <a:headEnd/>
            <a:tailEnd/>
          </a:ln>
          <a:effectLst/>
        </p:spPr>
      </p:pic>
      <p:pic>
        <p:nvPicPr>
          <p:cNvPr id="312325" name="Picture 5"/>
          <p:cNvPicPr>
            <a:picLocks noChangeAspect="1" noChangeArrowheads="1"/>
          </p:cNvPicPr>
          <p:nvPr/>
        </p:nvPicPr>
        <p:blipFill>
          <a:blip r:embed="rId5" cstate="print"/>
          <a:srcRect/>
          <a:stretch>
            <a:fillRect/>
          </a:stretch>
        </p:blipFill>
        <p:spPr bwMode="auto">
          <a:xfrm>
            <a:off x="4876800" y="914400"/>
            <a:ext cx="1266825" cy="1257300"/>
          </a:xfrm>
          <a:prstGeom prst="rect">
            <a:avLst/>
          </a:prstGeom>
          <a:noFill/>
          <a:ln w="9525">
            <a:noFill/>
            <a:miter lim="800000"/>
            <a:headEnd/>
            <a:tailEnd/>
          </a:ln>
          <a:effectLst/>
        </p:spPr>
      </p:pic>
      <p:pic>
        <p:nvPicPr>
          <p:cNvPr id="312326" name="Picture 6"/>
          <p:cNvPicPr>
            <a:picLocks noChangeAspect="1" noChangeArrowheads="1"/>
          </p:cNvPicPr>
          <p:nvPr/>
        </p:nvPicPr>
        <p:blipFill>
          <a:blip r:embed="rId6" cstate="print"/>
          <a:srcRect/>
          <a:stretch>
            <a:fillRect/>
          </a:stretch>
        </p:blipFill>
        <p:spPr bwMode="auto">
          <a:xfrm>
            <a:off x="7162800" y="838200"/>
            <a:ext cx="1600200" cy="1352550"/>
          </a:xfrm>
          <a:prstGeom prst="rect">
            <a:avLst/>
          </a:prstGeom>
          <a:noFill/>
          <a:ln w="9525">
            <a:noFill/>
            <a:miter lim="800000"/>
            <a:headEnd/>
            <a:tailEnd/>
          </a:ln>
          <a:effectLst/>
        </p:spPr>
      </p:pic>
      <p:sp>
        <p:nvSpPr>
          <p:cNvPr id="312327" name="Text Box 7"/>
          <p:cNvSpPr txBox="1">
            <a:spLocks noChangeArrowheads="1"/>
          </p:cNvSpPr>
          <p:nvPr/>
        </p:nvSpPr>
        <p:spPr bwMode="auto">
          <a:xfrm>
            <a:off x="2133600" y="10668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2328" name="Text Box 8"/>
          <p:cNvSpPr txBox="1">
            <a:spLocks noChangeArrowheads="1"/>
          </p:cNvSpPr>
          <p:nvPr/>
        </p:nvSpPr>
        <p:spPr bwMode="auto">
          <a:xfrm>
            <a:off x="4191000" y="106680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2329" name="Text Box 9"/>
          <p:cNvSpPr txBox="1">
            <a:spLocks noChangeArrowheads="1"/>
          </p:cNvSpPr>
          <p:nvPr/>
        </p:nvSpPr>
        <p:spPr bwMode="auto">
          <a:xfrm>
            <a:off x="6400800" y="99060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2330" name="Text Box 10"/>
          <p:cNvSpPr txBox="1">
            <a:spLocks noChangeArrowheads="1"/>
          </p:cNvSpPr>
          <p:nvPr/>
        </p:nvSpPr>
        <p:spPr bwMode="auto">
          <a:xfrm>
            <a:off x="4724400" y="2133600"/>
            <a:ext cx="1600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Boat</a:t>
            </a:r>
          </a:p>
        </p:txBody>
      </p:sp>
      <p:sp>
        <p:nvSpPr>
          <p:cNvPr id="312331" name="Text Box 11"/>
          <p:cNvSpPr txBox="1">
            <a:spLocks noChangeArrowheads="1"/>
          </p:cNvSpPr>
          <p:nvPr/>
        </p:nvSpPr>
        <p:spPr bwMode="auto">
          <a:xfrm>
            <a:off x="7086600" y="2057400"/>
            <a:ext cx="1600200" cy="9461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Large Ship</a:t>
            </a:r>
          </a:p>
        </p:txBody>
      </p:sp>
      <p:sp>
        <p:nvSpPr>
          <p:cNvPr id="312332" name="Text Box 12"/>
          <p:cNvSpPr txBox="1">
            <a:spLocks noChangeArrowheads="1"/>
          </p:cNvSpPr>
          <p:nvPr/>
        </p:nvSpPr>
        <p:spPr bwMode="auto">
          <a:xfrm>
            <a:off x="533400" y="2133600"/>
            <a:ext cx="1600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Person</a:t>
            </a:r>
          </a:p>
        </p:txBody>
      </p:sp>
      <p:sp>
        <p:nvSpPr>
          <p:cNvPr id="312333" name="Text Box 13"/>
          <p:cNvSpPr txBox="1">
            <a:spLocks noChangeArrowheads="1"/>
          </p:cNvSpPr>
          <p:nvPr/>
        </p:nvSpPr>
        <p:spPr bwMode="auto">
          <a:xfrm>
            <a:off x="2590800" y="2133600"/>
            <a:ext cx="1600200" cy="5191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b="1" dirty="0">
                <a:solidFill>
                  <a:schemeClr val="tx2"/>
                </a:solidFill>
                <a:latin typeface="Times New Roman" pitchFamily="18" charset="0"/>
              </a:rPr>
              <a:t>Eight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2325"/>
                                        </p:tgtEl>
                                        <p:attrNameLst>
                                          <p:attrName>style.visibility</p:attrName>
                                        </p:attrNameLst>
                                      </p:cBhvr>
                                      <p:to>
                                        <p:strVal val="visible"/>
                                      </p:to>
                                    </p:set>
                                    <p:animEffect transition="in" filter="dissolve">
                                      <p:cBhvr>
                                        <p:cTn id="7" dur="500"/>
                                        <p:tgtEl>
                                          <p:spTgt spid="3123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2330"/>
                                        </p:tgtEl>
                                        <p:attrNameLst>
                                          <p:attrName>style.visibility</p:attrName>
                                        </p:attrNameLst>
                                      </p:cBhvr>
                                      <p:to>
                                        <p:strVal val="visible"/>
                                      </p:to>
                                    </p:set>
                                    <p:animEffect transition="in" filter="dissolve">
                                      <p:cBhvr>
                                        <p:cTn id="11" dur="500"/>
                                        <p:tgtEl>
                                          <p:spTgt spid="31233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12326"/>
                                        </p:tgtEl>
                                        <p:attrNameLst>
                                          <p:attrName>style.visibility</p:attrName>
                                        </p:attrNameLst>
                                      </p:cBhvr>
                                      <p:to>
                                        <p:strVal val="visible"/>
                                      </p:to>
                                    </p:set>
                                    <p:animEffect transition="in" filter="dissolve">
                                      <p:cBhvr>
                                        <p:cTn id="16" dur="500"/>
                                        <p:tgtEl>
                                          <p:spTgt spid="312326"/>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12331"/>
                                        </p:tgtEl>
                                        <p:attrNameLst>
                                          <p:attrName>style.visibility</p:attrName>
                                        </p:attrNameLst>
                                      </p:cBhvr>
                                      <p:to>
                                        <p:strVal val="visible"/>
                                      </p:to>
                                    </p:set>
                                    <p:animEffect transition="in" filter="dissolve">
                                      <p:cBhvr>
                                        <p:cTn id="20" dur="500"/>
                                        <p:tgtEl>
                                          <p:spTgt spid="3123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2323"/>
                                        </p:tgtEl>
                                        <p:attrNameLst>
                                          <p:attrName>style.visibility</p:attrName>
                                        </p:attrNameLst>
                                      </p:cBhvr>
                                      <p:to>
                                        <p:strVal val="visible"/>
                                      </p:to>
                                    </p:set>
                                    <p:animEffect transition="in" filter="dissolve">
                                      <p:cBhvr>
                                        <p:cTn id="25" dur="500"/>
                                        <p:tgtEl>
                                          <p:spTgt spid="312323"/>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312332"/>
                                        </p:tgtEl>
                                        <p:attrNameLst>
                                          <p:attrName>style.visibility</p:attrName>
                                        </p:attrNameLst>
                                      </p:cBhvr>
                                      <p:to>
                                        <p:strVal val="visible"/>
                                      </p:to>
                                    </p:set>
                                    <p:animEffect transition="in" filter="dissolve">
                                      <p:cBhvr>
                                        <p:cTn id="29" dur="500"/>
                                        <p:tgtEl>
                                          <p:spTgt spid="31233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12324"/>
                                        </p:tgtEl>
                                        <p:attrNameLst>
                                          <p:attrName>style.visibility</p:attrName>
                                        </p:attrNameLst>
                                      </p:cBhvr>
                                      <p:to>
                                        <p:strVal val="visible"/>
                                      </p:to>
                                    </p:set>
                                    <p:animEffect transition="in" filter="dissolve">
                                      <p:cBhvr>
                                        <p:cTn id="34" dur="500"/>
                                        <p:tgtEl>
                                          <p:spTgt spid="312324"/>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312333"/>
                                        </p:tgtEl>
                                        <p:attrNameLst>
                                          <p:attrName>style.visibility</p:attrName>
                                        </p:attrNameLst>
                                      </p:cBhvr>
                                      <p:to>
                                        <p:strVal val="visible"/>
                                      </p:to>
                                    </p:set>
                                    <p:animEffect transition="in" filter="dissolve">
                                      <p:cBhvr>
                                        <p:cTn id="38" dur="500"/>
                                        <p:tgtEl>
                                          <p:spTgt spid="312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0" grpId="0" autoUpdateAnimBg="0"/>
      <p:bldP spid="312331" grpId="0" autoUpdateAnimBg="0"/>
      <p:bldP spid="312332" grpId="0" autoUpdateAnimBg="0"/>
      <p:bldP spid="31233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86" name="Picture 18"/>
          <p:cNvPicPr preferRelativeResize="0">
            <a:picLocks noChangeArrowheads="1"/>
          </p:cNvPicPr>
          <p:nvPr/>
        </p:nvPicPr>
        <p:blipFill>
          <a:blip r:embed="rId3" cstate="print"/>
          <a:srcRect/>
          <a:stretch>
            <a:fillRect/>
          </a:stretch>
        </p:blipFill>
        <p:spPr bwMode="auto">
          <a:xfrm>
            <a:off x="1671638" y="1598613"/>
            <a:ext cx="5657850" cy="5256212"/>
          </a:xfrm>
          <a:prstGeom prst="rect">
            <a:avLst/>
          </a:prstGeom>
          <a:noFill/>
          <a:ln w="9525" algn="ctr">
            <a:noFill/>
            <a:miter lim="800000"/>
            <a:headEnd/>
            <a:tailEnd/>
          </a:ln>
          <a:effectLst/>
        </p:spPr>
      </p:pic>
      <p:pic>
        <p:nvPicPr>
          <p:cNvPr id="314370" name="Picture 2"/>
          <p:cNvPicPr>
            <a:picLocks noChangeAspect="1" noChangeArrowheads="1"/>
          </p:cNvPicPr>
          <p:nvPr/>
        </p:nvPicPr>
        <p:blipFill>
          <a:blip r:embed="rId4" cstate="print"/>
          <a:srcRect/>
          <a:stretch>
            <a:fillRect/>
          </a:stretch>
        </p:blipFill>
        <p:spPr bwMode="auto">
          <a:xfrm>
            <a:off x="914400" y="0"/>
            <a:ext cx="1219200" cy="869950"/>
          </a:xfrm>
          <a:prstGeom prst="rect">
            <a:avLst/>
          </a:prstGeom>
          <a:noFill/>
          <a:ln w="9525">
            <a:noFill/>
            <a:miter lim="800000"/>
            <a:headEnd/>
            <a:tailEnd/>
          </a:ln>
          <a:effectLst/>
        </p:spPr>
      </p:pic>
      <p:pic>
        <p:nvPicPr>
          <p:cNvPr id="314371" name="Picture 3"/>
          <p:cNvPicPr>
            <a:picLocks noChangeAspect="1" noChangeArrowheads="1"/>
          </p:cNvPicPr>
          <p:nvPr/>
        </p:nvPicPr>
        <p:blipFill>
          <a:blip r:embed="rId5" cstate="print"/>
          <a:srcRect/>
          <a:stretch>
            <a:fillRect/>
          </a:stretch>
        </p:blipFill>
        <p:spPr bwMode="auto">
          <a:xfrm>
            <a:off x="2971800" y="0"/>
            <a:ext cx="1066800" cy="914400"/>
          </a:xfrm>
          <a:prstGeom prst="rect">
            <a:avLst/>
          </a:prstGeom>
          <a:noFill/>
          <a:ln w="9525">
            <a:noFill/>
            <a:miter lim="800000"/>
            <a:headEnd/>
            <a:tailEnd/>
          </a:ln>
          <a:effectLst/>
        </p:spPr>
      </p:pic>
      <p:pic>
        <p:nvPicPr>
          <p:cNvPr id="314372" name="Picture 4"/>
          <p:cNvPicPr>
            <a:picLocks noChangeAspect="1" noChangeArrowheads="1"/>
          </p:cNvPicPr>
          <p:nvPr/>
        </p:nvPicPr>
        <p:blipFill>
          <a:blip r:embed="rId6" cstate="print"/>
          <a:srcRect/>
          <a:stretch>
            <a:fillRect/>
          </a:stretch>
        </p:blipFill>
        <p:spPr bwMode="auto">
          <a:xfrm>
            <a:off x="4876800" y="0"/>
            <a:ext cx="1066800" cy="1058863"/>
          </a:xfrm>
          <a:prstGeom prst="rect">
            <a:avLst/>
          </a:prstGeom>
          <a:noFill/>
          <a:ln w="9525">
            <a:noFill/>
            <a:miter lim="800000"/>
            <a:headEnd/>
            <a:tailEnd/>
          </a:ln>
          <a:effectLst/>
        </p:spPr>
      </p:pic>
      <p:pic>
        <p:nvPicPr>
          <p:cNvPr id="314373" name="Picture 5"/>
          <p:cNvPicPr>
            <a:picLocks noChangeAspect="1" noChangeArrowheads="1"/>
          </p:cNvPicPr>
          <p:nvPr/>
        </p:nvPicPr>
        <p:blipFill>
          <a:blip r:embed="rId7" cstate="print"/>
          <a:srcRect/>
          <a:stretch>
            <a:fillRect/>
          </a:stretch>
        </p:blipFill>
        <p:spPr bwMode="auto">
          <a:xfrm>
            <a:off x="7315200" y="0"/>
            <a:ext cx="1295400" cy="990600"/>
          </a:xfrm>
          <a:prstGeom prst="rect">
            <a:avLst/>
          </a:prstGeom>
          <a:noFill/>
          <a:ln w="9525">
            <a:noFill/>
            <a:miter lim="800000"/>
            <a:headEnd/>
            <a:tailEnd/>
          </a:ln>
          <a:effectLst/>
        </p:spPr>
      </p:pic>
      <p:sp>
        <p:nvSpPr>
          <p:cNvPr id="314374" name="Text Box 6"/>
          <p:cNvSpPr txBox="1">
            <a:spLocks noChangeArrowheads="1"/>
          </p:cNvSpPr>
          <p:nvPr/>
        </p:nvSpPr>
        <p:spPr bwMode="auto">
          <a:xfrm>
            <a:off x="2286000" y="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4375" name="Text Box 7"/>
          <p:cNvSpPr txBox="1">
            <a:spLocks noChangeArrowheads="1"/>
          </p:cNvSpPr>
          <p:nvPr/>
        </p:nvSpPr>
        <p:spPr bwMode="auto">
          <a:xfrm>
            <a:off x="4267200" y="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4376" name="Text Box 8"/>
          <p:cNvSpPr txBox="1">
            <a:spLocks noChangeArrowheads="1"/>
          </p:cNvSpPr>
          <p:nvPr/>
        </p:nvSpPr>
        <p:spPr bwMode="auto">
          <a:xfrm>
            <a:off x="6477000" y="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4377" name="Text Box 9"/>
          <p:cNvSpPr txBox="1">
            <a:spLocks noChangeArrowheads="1"/>
          </p:cNvSpPr>
          <p:nvPr/>
        </p:nvSpPr>
        <p:spPr bwMode="auto">
          <a:xfrm>
            <a:off x="4724400" y="990600"/>
            <a:ext cx="1600200" cy="4572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Boat</a:t>
            </a:r>
          </a:p>
        </p:txBody>
      </p:sp>
      <p:sp>
        <p:nvSpPr>
          <p:cNvPr id="314378" name="Text Box 10"/>
          <p:cNvSpPr txBox="1">
            <a:spLocks noChangeArrowheads="1"/>
          </p:cNvSpPr>
          <p:nvPr/>
        </p:nvSpPr>
        <p:spPr bwMode="auto">
          <a:xfrm>
            <a:off x="7086600" y="762000"/>
            <a:ext cx="1600200" cy="82232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Large Ship</a:t>
            </a:r>
          </a:p>
        </p:txBody>
      </p:sp>
      <p:sp>
        <p:nvSpPr>
          <p:cNvPr id="314379" name="Text Box 11"/>
          <p:cNvSpPr txBox="1">
            <a:spLocks noChangeArrowheads="1"/>
          </p:cNvSpPr>
          <p:nvPr/>
        </p:nvSpPr>
        <p:spPr bwMode="auto">
          <a:xfrm>
            <a:off x="609600" y="838200"/>
            <a:ext cx="1600200" cy="4572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Person</a:t>
            </a:r>
          </a:p>
        </p:txBody>
      </p:sp>
      <p:sp>
        <p:nvSpPr>
          <p:cNvPr id="314380" name="Text Box 12"/>
          <p:cNvSpPr txBox="1">
            <a:spLocks noChangeArrowheads="1"/>
          </p:cNvSpPr>
          <p:nvPr/>
        </p:nvSpPr>
        <p:spPr bwMode="auto">
          <a:xfrm>
            <a:off x="2743200" y="914400"/>
            <a:ext cx="1600200" cy="4572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Eight</a:t>
            </a:r>
          </a:p>
        </p:txBody>
      </p:sp>
      <p:sp>
        <p:nvSpPr>
          <p:cNvPr id="314382" name="Text Box 14"/>
          <p:cNvSpPr txBox="1">
            <a:spLocks noChangeArrowheads="1"/>
          </p:cNvSpPr>
          <p:nvPr/>
        </p:nvSpPr>
        <p:spPr bwMode="auto">
          <a:xfrm>
            <a:off x="-152400" y="4953000"/>
            <a:ext cx="9296400" cy="253047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4000" b="1" dirty="0">
                <a:solidFill>
                  <a:schemeClr val="tx2"/>
                </a:solidFill>
                <a:latin typeface="Times New Roman" pitchFamily="18" charset="0"/>
              </a:rPr>
              <a:t>A</a:t>
            </a:r>
          </a:p>
          <a:p>
            <a:pPr algn="ctr" eaLnBrk="0" hangingPunct="0">
              <a:spcBef>
                <a:spcPct val="50000"/>
              </a:spcBef>
              <a:buClrTx/>
              <a:buFontTx/>
              <a:buNone/>
            </a:pPr>
            <a:endParaRPr lang="en-US" sz="4000" b="1" dirty="0">
              <a:solidFill>
                <a:schemeClr val="tx2"/>
              </a:solidFill>
              <a:latin typeface="Times New Roman" pitchFamily="18" charset="0"/>
            </a:endParaRPr>
          </a:p>
          <a:p>
            <a:pPr algn="ctr" eaLnBrk="0" hangingPunct="0">
              <a:spcBef>
                <a:spcPct val="50000"/>
              </a:spcBef>
              <a:buClrTx/>
              <a:buFontTx/>
              <a:buNone/>
            </a:pPr>
            <a:endParaRPr lang="en-US" sz="4000" b="1" dirty="0">
              <a:solidFill>
                <a:schemeClr val="tx2"/>
              </a:solidFill>
              <a:latin typeface="Times New Roman" pitchFamily="18" charset="0"/>
            </a:endParaRPr>
          </a:p>
        </p:txBody>
      </p:sp>
      <p:sp>
        <p:nvSpPr>
          <p:cNvPr id="314383" name="Text Box 15"/>
          <p:cNvSpPr txBox="1">
            <a:spLocks noChangeArrowheads="1"/>
          </p:cNvSpPr>
          <p:nvPr/>
        </p:nvSpPr>
        <p:spPr bwMode="auto">
          <a:xfrm flipV="1">
            <a:off x="0" y="4968875"/>
            <a:ext cx="9144000" cy="2530475"/>
          </a:xfrm>
          <a:prstGeom prst="rect">
            <a:avLst/>
          </a:prstGeom>
          <a:solidFill>
            <a:schemeClr val="bg1"/>
          </a:solidFill>
          <a:ln w="9525">
            <a:noFill/>
            <a:miter lim="800000"/>
            <a:headEnd/>
            <a:tailEnd/>
          </a:ln>
          <a:effectLst/>
        </p:spPr>
        <p:txBody>
          <a:bodyPr rot="10800000" lIns="92075" tIns="46038" rIns="92075" bIns="46038">
            <a:spAutoFit/>
          </a:bodyPr>
          <a:lstStyle/>
          <a:p>
            <a:pPr algn="ctr" eaLnBrk="0" hangingPunct="0">
              <a:spcBef>
                <a:spcPct val="50000"/>
              </a:spcBef>
              <a:buClrTx/>
              <a:buFontTx/>
              <a:buNone/>
            </a:pPr>
            <a:endParaRPr lang="en-US" sz="4000" b="1" dirty="0">
              <a:solidFill>
                <a:schemeClr val="tx2"/>
              </a:solidFill>
              <a:latin typeface="Times New Roman" pitchFamily="18" charset="0"/>
            </a:endParaRPr>
          </a:p>
          <a:p>
            <a:pPr algn="ctr" eaLnBrk="0" hangingPunct="0">
              <a:spcBef>
                <a:spcPct val="50000"/>
              </a:spcBef>
              <a:buClrTx/>
              <a:buFontTx/>
              <a:buNone/>
            </a:pPr>
            <a:endParaRPr lang="en-US" sz="4000" b="1" dirty="0">
              <a:solidFill>
                <a:schemeClr val="tx2"/>
              </a:solidFill>
              <a:latin typeface="Times New Roman" pitchFamily="18" charset="0"/>
            </a:endParaRPr>
          </a:p>
          <a:p>
            <a:pPr algn="ctr" eaLnBrk="0" hangingPunct="0">
              <a:spcBef>
                <a:spcPct val="50000"/>
              </a:spcBef>
              <a:buClrTx/>
              <a:buFontTx/>
              <a:buNone/>
            </a:pPr>
            <a:endParaRPr lang="en-US" sz="4000" b="1" dirty="0">
              <a:solidFill>
                <a:schemeClr val="tx2"/>
              </a:solidFill>
              <a:latin typeface="Times New Roman" pitchFamily="18" charset="0"/>
            </a:endParaRPr>
          </a:p>
        </p:txBody>
      </p:sp>
      <p:sp>
        <p:nvSpPr>
          <p:cNvPr id="314384" name="Oval 16"/>
          <p:cNvSpPr>
            <a:spLocks noChangeArrowheads="1"/>
          </p:cNvSpPr>
          <p:nvPr/>
        </p:nvSpPr>
        <p:spPr bwMode="auto">
          <a:xfrm>
            <a:off x="1524000" y="3200400"/>
            <a:ext cx="5867400" cy="2514600"/>
          </a:xfrm>
          <a:prstGeom prst="ellipse">
            <a:avLst/>
          </a:prstGeom>
          <a:noFill/>
          <a:ln w="9525">
            <a:noFill/>
            <a:round/>
            <a:headEnd/>
            <a:tailEnd/>
          </a:ln>
          <a:effectLst/>
        </p:spPr>
        <p:txBody>
          <a:bodyPr wrap="none" lIns="92075" tIns="46038" rIns="92075" bIns="46038" anchor="ctr"/>
          <a:lstStyle/>
          <a:p>
            <a:endParaRPr lang="en-US" dirty="0"/>
          </a:p>
        </p:txBody>
      </p:sp>
      <p:sp>
        <p:nvSpPr>
          <p:cNvPr id="314385" name="Oval 17"/>
          <p:cNvSpPr>
            <a:spLocks noChangeArrowheads="1"/>
          </p:cNvSpPr>
          <p:nvPr/>
        </p:nvSpPr>
        <p:spPr bwMode="auto">
          <a:xfrm>
            <a:off x="990600" y="1295400"/>
            <a:ext cx="6934200" cy="3962400"/>
          </a:xfrm>
          <a:prstGeom prst="ellipse">
            <a:avLst/>
          </a:prstGeom>
          <a:solidFill>
            <a:srgbClr val="3333CC"/>
          </a:solidFill>
          <a:ln w="9525">
            <a:solidFill>
              <a:schemeClr val="bg1"/>
            </a:solidFill>
            <a:round/>
            <a:headEnd/>
            <a:tailEnd/>
          </a:ln>
          <a:effectLst/>
        </p:spPr>
        <p:txBody>
          <a:bodyPr wrap="none" lIns="92075" tIns="46038" rIns="92075" bIns="46038" anchor="ctr"/>
          <a:lstStyle/>
          <a:p>
            <a:pPr algn="ctr" eaLnBrk="0" hangingPunct="0">
              <a:spcBef>
                <a:spcPct val="0"/>
              </a:spcBef>
              <a:buClrTx/>
              <a:buFontTx/>
              <a:buNone/>
            </a:pPr>
            <a:r>
              <a:rPr lang="en-US" sz="4000" b="1" dirty="0">
                <a:solidFill>
                  <a:schemeClr val="accent1"/>
                </a:solidFill>
                <a:latin typeface="Times New Roman" pitchFamily="18" charset="0"/>
              </a:rPr>
              <a:t>How did the ancient people</a:t>
            </a:r>
          </a:p>
          <a:p>
            <a:pPr algn="ctr" eaLnBrk="0" hangingPunct="0">
              <a:spcBef>
                <a:spcPct val="0"/>
              </a:spcBef>
              <a:buClrTx/>
              <a:buFontTx/>
              <a:buNone/>
            </a:pPr>
            <a:r>
              <a:rPr lang="en-US" sz="4000" b="1" dirty="0">
                <a:solidFill>
                  <a:schemeClr val="accent1"/>
                </a:solidFill>
                <a:latin typeface="Times New Roman" pitchFamily="18" charset="0"/>
              </a:rPr>
              <a:t>of China know these things?</a:t>
            </a:r>
          </a:p>
          <a:p>
            <a:pPr algn="ctr" eaLnBrk="0" hangingPunct="0">
              <a:spcBef>
                <a:spcPct val="0"/>
              </a:spcBef>
              <a:buClrTx/>
              <a:buFontTx/>
              <a:buNone/>
            </a:pPr>
            <a:r>
              <a:rPr lang="en-US" sz="4000" b="1" dirty="0">
                <a:solidFill>
                  <a:schemeClr val="accent1"/>
                </a:solidFill>
                <a:latin typeface="Times New Roman" pitchFamily="18" charset="0"/>
              </a:rPr>
              <a:t>They did not have a Bible!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4385"/>
                                        </p:tgtEl>
                                        <p:attrNameLst>
                                          <p:attrName>style.visibility</p:attrName>
                                        </p:attrNameLst>
                                      </p:cBhvr>
                                      <p:to>
                                        <p:strVal val="visible"/>
                                      </p:to>
                                    </p:set>
                                    <p:animEffect transition="in" filter="dissolve">
                                      <p:cBhvr>
                                        <p:cTn id="7" dur="500"/>
                                        <p:tgtEl>
                                          <p:spTgt spid="31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5"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408" name="Picture 16" descr="water"/>
          <p:cNvPicPr>
            <a:picLocks noChangeAspect="1" noChangeArrowheads="1"/>
          </p:cNvPicPr>
          <p:nvPr/>
        </p:nvPicPr>
        <p:blipFill>
          <a:blip r:embed="rId3" cstate="print"/>
          <a:srcRect/>
          <a:stretch>
            <a:fillRect/>
          </a:stretch>
        </p:blipFill>
        <p:spPr bwMode="auto">
          <a:xfrm>
            <a:off x="1676400" y="1600200"/>
            <a:ext cx="5662613" cy="5257800"/>
          </a:xfrm>
          <a:prstGeom prst="rect">
            <a:avLst/>
          </a:prstGeom>
          <a:solidFill>
            <a:srgbClr val="3333CC"/>
          </a:solidFill>
        </p:spPr>
      </p:pic>
      <p:pic>
        <p:nvPicPr>
          <p:cNvPr id="315394" name="Picture 2"/>
          <p:cNvPicPr>
            <a:picLocks noChangeAspect="1" noChangeArrowheads="1"/>
          </p:cNvPicPr>
          <p:nvPr/>
        </p:nvPicPr>
        <p:blipFill>
          <a:blip r:embed="rId4" cstate="print"/>
          <a:srcRect/>
          <a:stretch>
            <a:fillRect/>
          </a:stretch>
        </p:blipFill>
        <p:spPr bwMode="auto">
          <a:xfrm>
            <a:off x="914400" y="0"/>
            <a:ext cx="1219200" cy="869950"/>
          </a:xfrm>
          <a:prstGeom prst="rect">
            <a:avLst/>
          </a:prstGeom>
          <a:noFill/>
          <a:ln w="9525">
            <a:noFill/>
            <a:miter lim="800000"/>
            <a:headEnd/>
            <a:tailEnd/>
          </a:ln>
          <a:effectLst/>
        </p:spPr>
      </p:pic>
      <p:pic>
        <p:nvPicPr>
          <p:cNvPr id="315395" name="Picture 3"/>
          <p:cNvPicPr>
            <a:picLocks noChangeAspect="1" noChangeArrowheads="1"/>
          </p:cNvPicPr>
          <p:nvPr/>
        </p:nvPicPr>
        <p:blipFill>
          <a:blip r:embed="rId5" cstate="print"/>
          <a:srcRect/>
          <a:stretch>
            <a:fillRect/>
          </a:stretch>
        </p:blipFill>
        <p:spPr bwMode="auto">
          <a:xfrm>
            <a:off x="2971800" y="0"/>
            <a:ext cx="1066800" cy="914400"/>
          </a:xfrm>
          <a:prstGeom prst="rect">
            <a:avLst/>
          </a:prstGeom>
          <a:noFill/>
          <a:ln w="9525">
            <a:noFill/>
            <a:miter lim="800000"/>
            <a:headEnd/>
            <a:tailEnd/>
          </a:ln>
          <a:effectLst/>
        </p:spPr>
      </p:pic>
      <p:pic>
        <p:nvPicPr>
          <p:cNvPr id="315396" name="Picture 4"/>
          <p:cNvPicPr>
            <a:picLocks noChangeAspect="1" noChangeArrowheads="1"/>
          </p:cNvPicPr>
          <p:nvPr/>
        </p:nvPicPr>
        <p:blipFill>
          <a:blip r:embed="rId6" cstate="print"/>
          <a:srcRect/>
          <a:stretch>
            <a:fillRect/>
          </a:stretch>
        </p:blipFill>
        <p:spPr bwMode="auto">
          <a:xfrm>
            <a:off x="4876800" y="0"/>
            <a:ext cx="1066800" cy="1058863"/>
          </a:xfrm>
          <a:prstGeom prst="rect">
            <a:avLst/>
          </a:prstGeom>
          <a:noFill/>
          <a:ln w="9525">
            <a:noFill/>
            <a:miter lim="800000"/>
            <a:headEnd/>
            <a:tailEnd/>
          </a:ln>
          <a:effectLst/>
        </p:spPr>
      </p:pic>
      <p:pic>
        <p:nvPicPr>
          <p:cNvPr id="315397" name="Picture 5"/>
          <p:cNvPicPr>
            <a:picLocks noChangeAspect="1" noChangeArrowheads="1"/>
          </p:cNvPicPr>
          <p:nvPr/>
        </p:nvPicPr>
        <p:blipFill>
          <a:blip r:embed="rId7" cstate="print"/>
          <a:srcRect/>
          <a:stretch>
            <a:fillRect/>
          </a:stretch>
        </p:blipFill>
        <p:spPr bwMode="auto">
          <a:xfrm>
            <a:off x="7315200" y="0"/>
            <a:ext cx="1295400" cy="990600"/>
          </a:xfrm>
          <a:prstGeom prst="rect">
            <a:avLst/>
          </a:prstGeom>
          <a:noFill/>
          <a:ln w="9525">
            <a:noFill/>
            <a:miter lim="800000"/>
            <a:headEnd/>
            <a:tailEnd/>
          </a:ln>
          <a:effectLst/>
        </p:spPr>
      </p:pic>
      <p:sp>
        <p:nvSpPr>
          <p:cNvPr id="315398" name="Text Box 6"/>
          <p:cNvSpPr txBox="1">
            <a:spLocks noChangeArrowheads="1"/>
          </p:cNvSpPr>
          <p:nvPr/>
        </p:nvSpPr>
        <p:spPr bwMode="auto">
          <a:xfrm>
            <a:off x="2286000" y="0"/>
            <a:ext cx="4572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5399" name="Text Box 7"/>
          <p:cNvSpPr txBox="1">
            <a:spLocks noChangeArrowheads="1"/>
          </p:cNvSpPr>
          <p:nvPr/>
        </p:nvSpPr>
        <p:spPr bwMode="auto">
          <a:xfrm>
            <a:off x="4267200" y="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5400" name="Text Box 8"/>
          <p:cNvSpPr txBox="1">
            <a:spLocks noChangeArrowheads="1"/>
          </p:cNvSpPr>
          <p:nvPr/>
        </p:nvSpPr>
        <p:spPr bwMode="auto">
          <a:xfrm>
            <a:off x="6477000" y="0"/>
            <a:ext cx="533400" cy="1006475"/>
          </a:xfrm>
          <a:prstGeom prst="rect">
            <a:avLst/>
          </a:prstGeom>
          <a:noFill/>
          <a:ln w="9525">
            <a:noFill/>
            <a:miter lim="800000"/>
            <a:headEnd/>
            <a:tailEnd/>
          </a:ln>
          <a:effectLst/>
        </p:spPr>
        <p:txBody>
          <a:bodyPr>
            <a:spAutoFit/>
          </a:bodyPr>
          <a:lstStyle/>
          <a:p>
            <a:pPr eaLnBrk="0" hangingPunct="0">
              <a:spcBef>
                <a:spcPct val="50000"/>
              </a:spcBef>
              <a:buClrTx/>
              <a:buFontTx/>
              <a:buNone/>
            </a:pPr>
            <a:r>
              <a:rPr lang="en-US" sz="6000" b="1" dirty="0">
                <a:solidFill>
                  <a:schemeClr val="tx1"/>
                </a:solidFill>
                <a:latin typeface="Times New Roman" pitchFamily="18" charset="0"/>
              </a:rPr>
              <a:t>=</a:t>
            </a:r>
          </a:p>
        </p:txBody>
      </p:sp>
      <p:sp>
        <p:nvSpPr>
          <p:cNvPr id="315401" name="Text Box 9"/>
          <p:cNvSpPr txBox="1">
            <a:spLocks noChangeArrowheads="1"/>
          </p:cNvSpPr>
          <p:nvPr/>
        </p:nvSpPr>
        <p:spPr bwMode="auto">
          <a:xfrm>
            <a:off x="4724400" y="990600"/>
            <a:ext cx="1600200" cy="4572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Boat</a:t>
            </a:r>
          </a:p>
        </p:txBody>
      </p:sp>
      <p:sp>
        <p:nvSpPr>
          <p:cNvPr id="315402" name="Text Box 10"/>
          <p:cNvSpPr txBox="1">
            <a:spLocks noChangeArrowheads="1"/>
          </p:cNvSpPr>
          <p:nvPr/>
        </p:nvSpPr>
        <p:spPr bwMode="auto">
          <a:xfrm>
            <a:off x="7086600" y="762000"/>
            <a:ext cx="1600200" cy="82232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Large Ship</a:t>
            </a:r>
          </a:p>
        </p:txBody>
      </p:sp>
      <p:sp>
        <p:nvSpPr>
          <p:cNvPr id="315403" name="Text Box 11"/>
          <p:cNvSpPr txBox="1">
            <a:spLocks noChangeArrowheads="1"/>
          </p:cNvSpPr>
          <p:nvPr/>
        </p:nvSpPr>
        <p:spPr bwMode="auto">
          <a:xfrm>
            <a:off x="609600" y="838200"/>
            <a:ext cx="1600200" cy="4572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Person</a:t>
            </a:r>
          </a:p>
        </p:txBody>
      </p:sp>
      <p:sp>
        <p:nvSpPr>
          <p:cNvPr id="315404" name="Text Box 12"/>
          <p:cNvSpPr txBox="1">
            <a:spLocks noChangeArrowheads="1"/>
          </p:cNvSpPr>
          <p:nvPr/>
        </p:nvSpPr>
        <p:spPr bwMode="auto">
          <a:xfrm>
            <a:off x="2743200" y="914400"/>
            <a:ext cx="1600200" cy="4572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Tx/>
              <a:buFontTx/>
              <a:buNone/>
            </a:pPr>
            <a:r>
              <a:rPr lang="en-US" sz="2400" b="1" dirty="0">
                <a:solidFill>
                  <a:schemeClr val="tx2"/>
                </a:solidFill>
                <a:latin typeface="Times New Roman" pitchFamily="18" charset="0"/>
              </a:rPr>
              <a:t>Eight</a:t>
            </a:r>
          </a:p>
        </p:txBody>
      </p:sp>
      <p:sp>
        <p:nvSpPr>
          <p:cNvPr id="315406" name="Oval 14"/>
          <p:cNvSpPr>
            <a:spLocks noChangeArrowheads="1"/>
          </p:cNvSpPr>
          <p:nvPr/>
        </p:nvSpPr>
        <p:spPr bwMode="auto">
          <a:xfrm>
            <a:off x="1524000" y="3200400"/>
            <a:ext cx="5867400" cy="2514600"/>
          </a:xfrm>
          <a:prstGeom prst="ellipse">
            <a:avLst/>
          </a:prstGeom>
          <a:noFill/>
          <a:ln w="9525">
            <a:noFill/>
            <a:round/>
            <a:headEnd/>
            <a:tailEnd/>
          </a:ln>
          <a:effectLst/>
        </p:spPr>
        <p:txBody>
          <a:bodyPr wrap="none" lIns="92075" tIns="46038" rIns="92075" bIns="46038" anchor="ctr"/>
          <a:lstStyle/>
          <a:p>
            <a:endParaRPr lang="en-US" dirty="0"/>
          </a:p>
        </p:txBody>
      </p:sp>
      <p:sp>
        <p:nvSpPr>
          <p:cNvPr id="315407" name="Line 15"/>
          <p:cNvSpPr>
            <a:spLocks noChangeShapeType="1"/>
          </p:cNvSpPr>
          <p:nvPr/>
        </p:nvSpPr>
        <p:spPr bwMode="auto">
          <a:xfrm flipH="1">
            <a:off x="6934200" y="4191000"/>
            <a:ext cx="1219200" cy="1295400"/>
          </a:xfrm>
          <a:prstGeom prst="line">
            <a:avLst/>
          </a:prstGeom>
          <a:noFill/>
          <a:ln w="57150">
            <a:solidFill>
              <a:srgbClr val="FF0000"/>
            </a:solidFill>
            <a:round/>
            <a:headEnd/>
            <a:tailEnd type="triangle" w="med" len="med"/>
          </a:ln>
          <a:effectLst/>
        </p:spPr>
        <p:txBody>
          <a:bodyPr lIns="92075" tIns="46038" rIns="92075" bIns="46038"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5407"/>
                                        </p:tgtEl>
                                        <p:attrNameLst>
                                          <p:attrName>style.visibility</p:attrName>
                                        </p:attrNameLst>
                                      </p:cBhvr>
                                      <p:to>
                                        <p:strVal val="visible"/>
                                      </p:to>
                                    </p:set>
                                    <p:animEffect transition="in" filter="wipe(up)">
                                      <p:cBhvr>
                                        <p:cTn id="7" dur="500"/>
                                        <p:tgtEl>
                                          <p:spTgt spid="315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F:\Raw05\40cultures.jpg"/>
          <p:cNvPicPr>
            <a:picLocks noGrp="1" noChangeAspect="1" noChangeArrowheads="1"/>
          </p:cNvPicPr>
          <p:nvPr>
            <p:ph idx="1"/>
          </p:nvPr>
        </p:nvPicPr>
        <p:blipFill>
          <a:blip r:embed="rId3" cstate="print"/>
          <a:srcRect/>
          <a:stretch>
            <a:fillRect/>
          </a:stretch>
        </p:blipFill>
        <p:spPr bwMode="auto">
          <a:xfrm>
            <a:off x="0" y="228600"/>
            <a:ext cx="9144000" cy="6401402"/>
          </a:xfrm>
          <a:prstGeom prst="rect">
            <a:avLst/>
          </a:prstGeom>
          <a:noFill/>
          <a:ln w="38100" cmpd="dbl">
            <a:solidFill>
              <a:srgbClr val="FFFF00"/>
            </a:solidFill>
            <a:miter lim="800000"/>
            <a:headEnd/>
            <a:tailEnd/>
          </a:ln>
        </p:spPr>
      </p:pic>
      <p:sp>
        <p:nvSpPr>
          <p:cNvPr id="5" name="TextBox 4">
            <a:extLst>
              <a:ext uri="{FF2B5EF4-FFF2-40B4-BE49-F238E27FC236}">
                <a16:creationId xmlns:a16="http://schemas.microsoft.com/office/drawing/2014/main" id="{6C4688B7-3922-18D5-FE5C-EFB671D1ABCF}"/>
              </a:ext>
            </a:extLst>
          </p:cNvPr>
          <p:cNvSpPr txBox="1"/>
          <p:nvPr/>
        </p:nvSpPr>
        <p:spPr>
          <a:xfrm>
            <a:off x="7315200" y="6469618"/>
            <a:ext cx="1581150" cy="369332"/>
          </a:xfrm>
          <a:prstGeom prst="rect">
            <a:avLst/>
          </a:prstGeom>
          <a:noFill/>
        </p:spPr>
        <p:txBody>
          <a:bodyPr wrap="square">
            <a:spAutoFit/>
          </a:bodyPr>
          <a:lstStyle/>
          <a:p>
            <a:pPr>
              <a:buNone/>
            </a:pPr>
            <a:r>
              <a:rPr lang="en-US" sz="1800" dirty="0">
                <a:solidFill>
                  <a:schemeClr val="tx1"/>
                </a:solidFill>
              </a:rPr>
              <a:t>Gil </a:t>
            </a:r>
            <a:r>
              <a:rPr lang="en-US" sz="1800" dirty="0" err="1">
                <a:solidFill>
                  <a:schemeClr val="tx1"/>
                </a:solidFill>
              </a:rPr>
              <a:t>Bremseth</a:t>
            </a:r>
            <a:endParaRPr lang="en-US" sz="18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Greeks	</a:t>
            </a:r>
          </a:p>
        </p:txBody>
      </p:sp>
      <p:sp>
        <p:nvSpPr>
          <p:cNvPr id="3" name="Content Placeholder 2"/>
          <p:cNvSpPr>
            <a:spLocks noGrp="1"/>
          </p:cNvSpPr>
          <p:nvPr>
            <p:ph idx="1"/>
          </p:nvPr>
        </p:nvSpPr>
        <p:spPr/>
        <p:txBody>
          <a:bodyPr/>
          <a:lstStyle/>
          <a:p>
            <a:r>
              <a:rPr lang="en-US" dirty="0"/>
              <a:t>Altar to the Unknown God Acts 17:22-32</a:t>
            </a:r>
          </a:p>
          <a:p>
            <a:pPr lvl="1"/>
            <a:r>
              <a:rPr lang="en-US" dirty="0"/>
              <a:t>Pausanias </a:t>
            </a:r>
            <a:r>
              <a:rPr lang="en-US" i="1" dirty="0"/>
              <a:t>Description of Greece</a:t>
            </a:r>
          </a:p>
          <a:p>
            <a:pPr lvl="1"/>
            <a:r>
              <a:rPr lang="en-US" dirty="0"/>
              <a:t>Philostratus </a:t>
            </a:r>
            <a:r>
              <a:rPr lang="en-US" i="1" dirty="0"/>
              <a:t>Appolonius of Tyana </a:t>
            </a:r>
          </a:p>
          <a:p>
            <a:pPr lvl="1"/>
            <a:r>
              <a:rPr lang="en-US" dirty="0"/>
              <a:t>Diogenes Laertius </a:t>
            </a:r>
          </a:p>
          <a:p>
            <a:pPr marL="457200" lvl="1" indent="0">
              <a:buNone/>
            </a:pPr>
            <a:r>
              <a:rPr lang="en-US" i="1" dirty="0"/>
              <a:t>The Lives of Eminent Philosophers</a:t>
            </a:r>
          </a:p>
          <a:p>
            <a:pPr lvl="2"/>
            <a:r>
              <a:rPr lang="en-US" dirty="0"/>
              <a:t>Also wrote about Epimenides</a:t>
            </a:r>
          </a:p>
          <a:p>
            <a:pPr lvl="2">
              <a:buNone/>
            </a:pPr>
            <a:r>
              <a:rPr lang="en-US" dirty="0"/>
              <a:t> </a:t>
            </a:r>
          </a:p>
        </p:txBody>
      </p:sp>
      <p:pic>
        <p:nvPicPr>
          <p:cNvPr id="5" name="Picture 4">
            <a:extLst>
              <a:ext uri="{FF2B5EF4-FFF2-40B4-BE49-F238E27FC236}">
                <a16:creationId xmlns:a16="http://schemas.microsoft.com/office/drawing/2014/main" id="{F440A5A6-1783-47E8-AA7B-ACB2720C6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8801" y="3200399"/>
            <a:ext cx="2415199" cy="3657601"/>
          </a:xfrm>
          <a:prstGeom prst="rect">
            <a:avLst/>
          </a:prstGeom>
        </p:spPr>
      </p:pic>
      <p:sp>
        <p:nvSpPr>
          <p:cNvPr id="4" name="TextBox 3">
            <a:extLst>
              <a:ext uri="{FF2B5EF4-FFF2-40B4-BE49-F238E27FC236}">
                <a16:creationId xmlns:a16="http://schemas.microsoft.com/office/drawing/2014/main" id="{E3A25ABE-0273-46D0-B19B-7586F356B278}"/>
              </a:ext>
            </a:extLst>
          </p:cNvPr>
          <p:cNvSpPr txBox="1"/>
          <p:nvPr/>
        </p:nvSpPr>
        <p:spPr>
          <a:xfrm>
            <a:off x="6019800" y="6474840"/>
            <a:ext cx="937601" cy="886397"/>
          </a:xfrm>
          <a:prstGeom prst="rect">
            <a:avLst/>
          </a:prstGeom>
          <a:noFill/>
        </p:spPr>
        <p:txBody>
          <a:bodyPr wrap="square" rtlCol="0">
            <a:spAutoFit/>
          </a:bodyPr>
          <a:lstStyle/>
          <a:p>
            <a:pPr>
              <a:buNone/>
            </a:pPr>
            <a:r>
              <a:rPr lang="en-US" sz="1800" dirty="0">
                <a:solidFill>
                  <a:schemeClr val="tx1"/>
                </a:solidFill>
              </a:rPr>
              <a:t>CDK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Greeks</a:t>
            </a:r>
          </a:p>
        </p:txBody>
      </p:sp>
      <p:sp>
        <p:nvSpPr>
          <p:cNvPr id="3" name="Content Placeholder 2"/>
          <p:cNvSpPr>
            <a:spLocks noGrp="1"/>
          </p:cNvSpPr>
          <p:nvPr>
            <p:ph idx="1"/>
          </p:nvPr>
        </p:nvSpPr>
        <p:spPr/>
        <p:txBody>
          <a:bodyPr/>
          <a:lstStyle/>
          <a:p>
            <a:r>
              <a:rPr lang="en-US" dirty="0"/>
              <a:t>Epimenides</a:t>
            </a:r>
          </a:p>
          <a:p>
            <a:pPr lvl="1"/>
            <a:r>
              <a:rPr lang="en-US" dirty="0"/>
              <a:t>Cretan priest, healer, purifier and prophet</a:t>
            </a:r>
          </a:p>
          <a:p>
            <a:pPr lvl="1"/>
            <a:r>
              <a:rPr lang="en-US" dirty="0"/>
              <a:t>Called “a prophet of their own” by Paul </a:t>
            </a:r>
          </a:p>
          <a:p>
            <a:pPr lvl="2"/>
            <a:r>
              <a:rPr lang="en-US" dirty="0"/>
              <a:t>Titus 1:12</a:t>
            </a:r>
          </a:p>
          <a:p>
            <a:pPr lvl="1"/>
            <a:r>
              <a:rPr lang="en-US" dirty="0"/>
              <a:t>Tradition/History</a:t>
            </a:r>
          </a:p>
          <a:p>
            <a:pPr lvl="2"/>
            <a:r>
              <a:rPr lang="en-US" dirty="0"/>
              <a:t>Went to Athens @500 BC to advise on a plague</a:t>
            </a:r>
          </a:p>
          <a:p>
            <a:pPr lvl="2"/>
            <a:r>
              <a:rPr lang="en-US" dirty="0"/>
              <a:t>Obtained black and white sheep to graze on Mars Hill</a:t>
            </a:r>
          </a:p>
          <a:p>
            <a:pPr lvl="2"/>
            <a:r>
              <a:rPr lang="en-US" dirty="0"/>
              <a:t>Had men mark where they lay down</a:t>
            </a:r>
          </a:p>
          <a:p>
            <a:pPr lvl="2"/>
            <a:r>
              <a:rPr lang="en-US" dirty="0"/>
              <a:t>Later prophesied about Persia’s failed attempt to conquer Greece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50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Polytheism vs. Monotheism</a:t>
            </a:r>
          </a:p>
        </p:txBody>
      </p:sp>
      <p:sp>
        <p:nvSpPr>
          <p:cNvPr id="3" name="Content Placeholder 2"/>
          <p:cNvSpPr>
            <a:spLocks noGrp="1"/>
          </p:cNvSpPr>
          <p:nvPr>
            <p:ph idx="1"/>
          </p:nvPr>
        </p:nvSpPr>
        <p:spPr/>
        <p:txBody>
          <a:bodyPr/>
          <a:lstStyle/>
          <a:p>
            <a:r>
              <a:rPr lang="en-US" dirty="0"/>
              <a:t>Sir Flinders Petrie “Father of Modern Egyptology”</a:t>
            </a:r>
          </a:p>
          <a:p>
            <a:pPr lvl="1"/>
            <a:r>
              <a:rPr lang="en-US" dirty="0"/>
              <a:t>“Were the conception of a god only an evolution from such spirit worship, we should find the worship of many gods preceding the worship of one god…. What we actually find is the contrary to this, </a:t>
            </a:r>
            <a:r>
              <a:rPr lang="en-US" b="1" dirty="0"/>
              <a:t>monotheism is the first stage traceable in theology</a:t>
            </a:r>
            <a:r>
              <a:rPr lang="en-US"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Southeast Asia’s lost book</a:t>
            </a:r>
          </a:p>
        </p:txBody>
      </p:sp>
      <p:sp>
        <p:nvSpPr>
          <p:cNvPr id="3" name="Content Placeholder 2"/>
          <p:cNvSpPr>
            <a:spLocks noGrp="1"/>
          </p:cNvSpPr>
          <p:nvPr>
            <p:ph idx="1"/>
          </p:nvPr>
        </p:nvSpPr>
        <p:spPr>
          <a:xfrm>
            <a:off x="457200" y="2438400"/>
            <a:ext cx="8229600" cy="3687763"/>
          </a:xfrm>
        </p:spPr>
        <p:txBody>
          <a:bodyPr numCol="2"/>
          <a:lstStyle/>
          <a:p>
            <a:r>
              <a:rPr lang="en-US" dirty="0"/>
              <a:t>Karen</a:t>
            </a:r>
          </a:p>
          <a:p>
            <a:r>
              <a:rPr lang="en-US" dirty="0"/>
              <a:t>Kachin</a:t>
            </a:r>
          </a:p>
          <a:p>
            <a:r>
              <a:rPr lang="en-US" dirty="0"/>
              <a:t>Lahu</a:t>
            </a:r>
          </a:p>
          <a:p>
            <a:r>
              <a:rPr lang="en-US" dirty="0"/>
              <a:t>Wa</a:t>
            </a:r>
          </a:p>
          <a:p>
            <a:r>
              <a:rPr lang="en-US" dirty="0"/>
              <a:t>Kui</a:t>
            </a:r>
          </a:p>
          <a:p>
            <a:r>
              <a:rPr lang="en-US" dirty="0"/>
              <a:t>Lisu</a:t>
            </a:r>
          </a:p>
          <a:p>
            <a:r>
              <a:rPr lang="en-US" dirty="0"/>
              <a:t>Naga</a:t>
            </a:r>
          </a:p>
          <a:p>
            <a:r>
              <a:rPr lang="en-US" dirty="0"/>
              <a:t>Mizo</a:t>
            </a:r>
          </a:p>
          <a:p>
            <a:r>
              <a:rPr lang="en-US" dirty="0"/>
              <a:t>Shan</a:t>
            </a:r>
          </a:p>
          <a:p>
            <a:r>
              <a:rPr lang="en-US" dirty="0"/>
              <a:t>Palaung</a:t>
            </a:r>
          </a:p>
        </p:txBody>
      </p:sp>
      <p:sp>
        <p:nvSpPr>
          <p:cNvPr id="4" name="TextBox 3"/>
          <p:cNvSpPr txBox="1"/>
          <p:nvPr/>
        </p:nvSpPr>
        <p:spPr>
          <a:xfrm>
            <a:off x="533400" y="1295400"/>
            <a:ext cx="8153400" cy="1077218"/>
          </a:xfrm>
          <a:prstGeom prst="rect">
            <a:avLst/>
          </a:prstGeom>
          <a:noFill/>
        </p:spPr>
        <p:txBody>
          <a:bodyPr wrap="square" rtlCol="0">
            <a:spAutoFit/>
          </a:bodyPr>
          <a:lstStyle/>
          <a:p>
            <a:pPr>
              <a:buNone/>
            </a:pPr>
            <a:r>
              <a:rPr lang="en-US" sz="3200" dirty="0">
                <a:solidFill>
                  <a:schemeClr val="tx1"/>
                </a:solidFill>
              </a:rPr>
              <a:t>Minority groups expected a lost book from the Supreme God to be brought</a:t>
            </a:r>
          </a:p>
        </p:txBody>
      </p:sp>
      <p:sp>
        <p:nvSpPr>
          <p:cNvPr id="5" name="TextBox 4"/>
          <p:cNvSpPr txBox="1"/>
          <p:nvPr/>
        </p:nvSpPr>
        <p:spPr>
          <a:xfrm>
            <a:off x="2895600" y="5334000"/>
            <a:ext cx="6096000" cy="1077218"/>
          </a:xfrm>
          <a:prstGeom prst="rect">
            <a:avLst/>
          </a:prstGeom>
          <a:noFill/>
        </p:spPr>
        <p:txBody>
          <a:bodyPr wrap="square" rtlCol="0">
            <a:spAutoFit/>
          </a:bodyPr>
          <a:lstStyle/>
          <a:p>
            <a:pPr>
              <a:buNone/>
            </a:pPr>
            <a:r>
              <a:rPr lang="en-US" sz="3200" dirty="0">
                <a:solidFill>
                  <a:schemeClr val="tx1"/>
                </a:solidFill>
              </a:rPr>
              <a:t>Most responded to missionaries in the 1800 and early 1900’s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50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50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50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nodeType="afterEffect">
                                  <p:stCondLst>
                                    <p:cond delay="50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par>
                          <p:cTn id="35" fill="hold">
                            <p:stCondLst>
                              <p:cond delay="4500"/>
                            </p:stCondLst>
                            <p:childTnLst>
                              <p:par>
                                <p:cTn id="36" presetID="1" presetClass="entr" presetSubtype="0" fill="hold" nodeType="afterEffect">
                                  <p:stCondLst>
                                    <p:cond delay="50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dissolve">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Hymn of Burma’s Karen</a:t>
            </a:r>
          </a:p>
        </p:txBody>
      </p:sp>
      <p:sp>
        <p:nvSpPr>
          <p:cNvPr id="3" name="Content Placeholder 2"/>
          <p:cNvSpPr>
            <a:spLocks noGrp="1"/>
          </p:cNvSpPr>
          <p:nvPr>
            <p:ph idx="1"/>
          </p:nvPr>
        </p:nvSpPr>
        <p:spPr/>
        <p:txBody>
          <a:bodyPr/>
          <a:lstStyle/>
          <a:p>
            <a:r>
              <a:rPr lang="en-US" sz="2800" dirty="0"/>
              <a:t>"The omnipotent is Y'wa; him have we not believed.</a:t>
            </a:r>
            <a:br>
              <a:rPr lang="en-US" sz="2800" dirty="0"/>
            </a:br>
            <a:r>
              <a:rPr lang="en-US" sz="2800" dirty="0"/>
              <a:t>Y'wa created men anciently;</a:t>
            </a:r>
            <a:br>
              <a:rPr lang="en-US" sz="2800" dirty="0"/>
            </a:br>
            <a:r>
              <a:rPr lang="en-US" sz="2800" dirty="0"/>
              <a:t>He has a perfect knowledge of all things!</a:t>
            </a:r>
            <a:br>
              <a:rPr lang="en-US" sz="2800" dirty="0"/>
            </a:br>
            <a:r>
              <a:rPr lang="en-US" sz="2800" dirty="0"/>
              <a:t>Y'wa created men at the beginning;</a:t>
            </a:r>
            <a:br>
              <a:rPr lang="en-US" sz="2800" dirty="0"/>
            </a:br>
            <a:r>
              <a:rPr lang="en-US" sz="2800" dirty="0"/>
              <a:t>He knows all things to the present time!</a:t>
            </a:r>
            <a:br>
              <a:rPr lang="en-US" sz="2800" dirty="0"/>
            </a:br>
            <a:r>
              <a:rPr lang="en-US" sz="2800" dirty="0"/>
              <a:t>O my children and grandchildren!</a:t>
            </a:r>
            <a:br>
              <a:rPr lang="en-US" sz="2800" dirty="0"/>
            </a:br>
            <a:r>
              <a:rPr lang="en-US" sz="2800" dirty="0"/>
              <a:t>The earth is the treading place of the feet of Y'wa.</a:t>
            </a:r>
            <a:br>
              <a:rPr lang="en-US" sz="2800" dirty="0"/>
            </a:br>
            <a:r>
              <a:rPr lang="en-US" sz="2800" dirty="0"/>
              <a:t>And heaven is the place where he sits.</a:t>
            </a:r>
            <a:br>
              <a:rPr lang="en-US" sz="2800" dirty="0"/>
            </a:br>
            <a:r>
              <a:rPr lang="en-US" sz="2800" dirty="0"/>
              <a:t>He sees all things, and we are manifest to him."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Burma’s Karen</a:t>
            </a:r>
            <a:br>
              <a:rPr lang="en-US" dirty="0"/>
            </a:br>
            <a:r>
              <a:rPr lang="en-US" dirty="0"/>
              <a:t>Story of Man’s Fall</a:t>
            </a:r>
          </a:p>
        </p:txBody>
      </p:sp>
      <p:sp>
        <p:nvSpPr>
          <p:cNvPr id="3" name="Content Placeholder 2"/>
          <p:cNvSpPr>
            <a:spLocks noGrp="1"/>
          </p:cNvSpPr>
          <p:nvPr>
            <p:ph idx="1"/>
          </p:nvPr>
        </p:nvSpPr>
        <p:spPr/>
        <p:txBody>
          <a:bodyPr/>
          <a:lstStyle/>
          <a:p>
            <a:r>
              <a:rPr lang="en-US" sz="2800" dirty="0"/>
              <a:t>Y'wa formed the world originally.</a:t>
            </a:r>
            <a:br>
              <a:rPr lang="en-US" sz="2800" dirty="0"/>
            </a:br>
            <a:r>
              <a:rPr lang="en-US" sz="2800" dirty="0"/>
              <a:t>He appointed food and drink.</a:t>
            </a:r>
            <a:br>
              <a:rPr lang="en-US" sz="2800" dirty="0"/>
            </a:br>
            <a:r>
              <a:rPr lang="en-US" sz="2800" dirty="0"/>
              <a:t>He appointed the "fruit of trial."</a:t>
            </a:r>
            <a:br>
              <a:rPr lang="en-US" sz="2800" dirty="0"/>
            </a:br>
            <a:r>
              <a:rPr lang="en-US" sz="2800" dirty="0"/>
              <a:t>He gave detailed order.</a:t>
            </a:r>
            <a:br>
              <a:rPr lang="en-US" sz="2800" dirty="0"/>
            </a:br>
            <a:r>
              <a:rPr lang="en-US" sz="2800" dirty="0"/>
              <a:t>Mu-kaw-lee deceived two persons.</a:t>
            </a:r>
            <a:br>
              <a:rPr lang="en-US" sz="2800" dirty="0"/>
            </a:br>
            <a:r>
              <a:rPr lang="en-US" sz="2800" dirty="0"/>
              <a:t>He caused them to eat the fruit of the tree of trial.</a:t>
            </a:r>
            <a:br>
              <a:rPr lang="en-US" sz="2800" dirty="0"/>
            </a:br>
            <a:r>
              <a:rPr lang="en-US" sz="2800" dirty="0"/>
              <a:t>They obeyed not; they believed not Y'wa ...</a:t>
            </a:r>
            <a:br>
              <a:rPr lang="en-US" sz="2800" dirty="0"/>
            </a:br>
            <a:r>
              <a:rPr lang="en-US" sz="2800" dirty="0"/>
              <a:t>When they ate the fruit of trial,</a:t>
            </a:r>
            <a:br>
              <a:rPr lang="en-US" sz="2800" dirty="0"/>
            </a:br>
            <a:r>
              <a:rPr lang="en-US" sz="2800" dirty="0"/>
              <a:t>They became subject to sickness, aging, and death ..."</a:t>
            </a:r>
            <a:br>
              <a:rPr lang="en-US" sz="2800" dirty="0"/>
            </a:b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Santal (India)</a:t>
            </a:r>
          </a:p>
        </p:txBody>
      </p:sp>
      <p:sp>
        <p:nvSpPr>
          <p:cNvPr id="3" name="Content Placeholder 2"/>
          <p:cNvSpPr>
            <a:spLocks noGrp="1"/>
          </p:cNvSpPr>
          <p:nvPr>
            <p:ph idx="1"/>
          </p:nvPr>
        </p:nvSpPr>
        <p:spPr/>
        <p:txBody>
          <a:bodyPr/>
          <a:lstStyle/>
          <a:p>
            <a:r>
              <a:rPr lang="en-US" dirty="0"/>
              <a:t>Oral Tradition</a:t>
            </a:r>
          </a:p>
          <a:p>
            <a:pPr lvl="1"/>
            <a:r>
              <a:rPr lang="en-US" dirty="0"/>
              <a:t>Thkur Jui (Genuine God)	</a:t>
            </a:r>
          </a:p>
          <a:p>
            <a:pPr lvl="2"/>
            <a:r>
              <a:rPr lang="en-US" dirty="0"/>
              <a:t>Created man/woman</a:t>
            </a:r>
          </a:p>
          <a:p>
            <a:pPr lvl="2"/>
            <a:r>
              <a:rPr lang="en-US" dirty="0"/>
              <a:t>They made rice beer at the enticement of Lita</a:t>
            </a:r>
          </a:p>
          <a:p>
            <a:pPr lvl="2"/>
            <a:r>
              <a:rPr lang="en-US" dirty="0"/>
              <a:t>Awoke, and realized they were naked</a:t>
            </a:r>
          </a:p>
          <a:p>
            <a:pPr lvl="2"/>
            <a:r>
              <a:rPr lang="en-US" dirty="0"/>
              <a:t>Later mankind was corrupted and destroyed in a flood while a “holy pair” was saved in a cave</a:t>
            </a:r>
          </a:p>
          <a:p>
            <a:pPr lvl="2"/>
            <a:r>
              <a:rPr lang="en-US" dirty="0"/>
              <a:t>After multiplication, people were divided</a:t>
            </a:r>
          </a:p>
          <a:p>
            <a:pPr lvl="2"/>
            <a:r>
              <a:rPr lang="en-US" dirty="0"/>
              <a:t>Ancestors then found other gods and forgot Thkur Jui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Mbaka (Central Africa) </a:t>
            </a:r>
          </a:p>
        </p:txBody>
      </p:sp>
      <p:sp>
        <p:nvSpPr>
          <p:cNvPr id="3" name="Content Placeholder 2"/>
          <p:cNvSpPr>
            <a:spLocks noGrp="1"/>
          </p:cNvSpPr>
          <p:nvPr>
            <p:ph idx="1"/>
          </p:nvPr>
        </p:nvSpPr>
        <p:spPr/>
        <p:txBody>
          <a:bodyPr/>
          <a:lstStyle/>
          <a:p>
            <a:r>
              <a:rPr lang="en-US" dirty="0"/>
              <a:t>Oral Tradition</a:t>
            </a:r>
          </a:p>
          <a:p>
            <a:pPr lvl="1"/>
            <a:r>
              <a:rPr lang="en-US" dirty="0"/>
              <a:t>Koro (The Creator)</a:t>
            </a:r>
          </a:p>
          <a:p>
            <a:pPr lvl="2"/>
            <a:r>
              <a:rPr lang="en-US" dirty="0"/>
              <a:t>He had sent his Son into the world to accomplish something wonderful for all mankind</a:t>
            </a:r>
          </a:p>
          <a:p>
            <a:pPr lvl="2"/>
            <a:r>
              <a:rPr lang="en-US" dirty="0"/>
              <a:t>Forefathers turned from the truth</a:t>
            </a:r>
          </a:p>
          <a:p>
            <a:pPr lvl="2"/>
            <a:r>
              <a:rPr lang="en-US" dirty="0"/>
              <a:t>Forgot what it was Koro’s son had accomplished</a:t>
            </a:r>
          </a:p>
          <a:p>
            <a:pPr lvl="2"/>
            <a:r>
              <a:rPr lang="en-US" dirty="0"/>
              <a:t>Messengers would come to restore the knowledge</a:t>
            </a:r>
          </a:p>
          <a:p>
            <a:r>
              <a:rPr lang="en-US" dirty="0"/>
              <a:t>Tribal rites of passage</a:t>
            </a:r>
          </a:p>
          <a:p>
            <a:pPr lvl="1"/>
            <a:r>
              <a:rPr lang="en-US" dirty="0"/>
              <a:t>Blood sacrifice for initiate</a:t>
            </a:r>
          </a:p>
          <a:p>
            <a:pPr lvl="1"/>
            <a:r>
              <a:rPr lang="en-US" dirty="0"/>
              <a:t>Water immersion followed by several days of acting like a new born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5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Pachacuti (Inca king)</a:t>
            </a:r>
            <a:br>
              <a:rPr lang="en-US" dirty="0"/>
            </a:br>
            <a:r>
              <a:rPr lang="en-US" dirty="0"/>
              <a:t>1438-1471</a:t>
            </a:r>
          </a:p>
        </p:txBody>
      </p:sp>
      <p:sp>
        <p:nvSpPr>
          <p:cNvPr id="3" name="Content Placeholder 2"/>
          <p:cNvSpPr>
            <a:spLocks noGrp="1"/>
          </p:cNvSpPr>
          <p:nvPr>
            <p:ph idx="1"/>
          </p:nvPr>
        </p:nvSpPr>
        <p:spPr/>
        <p:txBody>
          <a:bodyPr/>
          <a:lstStyle/>
          <a:p>
            <a:r>
              <a:rPr lang="en-US" dirty="0"/>
              <a:t>Questioned Inti (sun god)</a:t>
            </a:r>
          </a:p>
          <a:p>
            <a:pPr lvl="1"/>
            <a:r>
              <a:rPr lang="en-US" dirty="0"/>
              <a:t>Cannot be universal if, while giving light to some, he withholds it from others</a:t>
            </a:r>
          </a:p>
          <a:p>
            <a:pPr lvl="1"/>
            <a:r>
              <a:rPr lang="en-US" dirty="0"/>
              <a:t>He cannot be perfect if he can never remain at ease, resting</a:t>
            </a:r>
          </a:p>
          <a:p>
            <a:pPr lvl="1"/>
            <a:r>
              <a:rPr lang="en-US" dirty="0"/>
              <a:t>Nor can he be all-powerful when the smallest cloud may cover him</a:t>
            </a:r>
          </a:p>
          <a:p>
            <a:r>
              <a:rPr lang="en-US" dirty="0"/>
              <a:t>Returned the upper class to the worship of Viracocha (ancient, supreme, uncreated)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Polytheism vs. Monotheism</a:t>
            </a:r>
          </a:p>
        </p:txBody>
      </p:sp>
      <p:sp>
        <p:nvSpPr>
          <p:cNvPr id="3" name="Content Placeholder 2"/>
          <p:cNvSpPr>
            <a:spLocks noGrp="1"/>
          </p:cNvSpPr>
          <p:nvPr>
            <p:ph idx="1"/>
          </p:nvPr>
        </p:nvSpPr>
        <p:spPr/>
        <p:txBody>
          <a:bodyPr/>
          <a:lstStyle/>
          <a:p>
            <a:r>
              <a:rPr lang="en-US" dirty="0"/>
              <a:t>Sir Wallis Budge another Egyptologist</a:t>
            </a:r>
          </a:p>
          <a:p>
            <a:pPr lvl="1"/>
            <a:r>
              <a:rPr lang="en-US" dirty="0"/>
              <a:t>“As a result of their studies of Egyptian texts, many of the earlier Egyptologists, e.g. Champollion-Figeac, de Rouge, Pierret and Brugsch, came to the conclusion that the dwellers in the Nile Valley, from the earliest times, believed in the existence of one God, nameless, incomprehensible, and eternal."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Polytheism vs. Monotheism</a:t>
            </a:r>
          </a:p>
        </p:txBody>
      </p:sp>
      <p:sp>
        <p:nvSpPr>
          <p:cNvPr id="3" name="Content Placeholder 2"/>
          <p:cNvSpPr>
            <a:spLocks noGrp="1"/>
          </p:cNvSpPr>
          <p:nvPr>
            <p:ph idx="1"/>
          </p:nvPr>
        </p:nvSpPr>
        <p:spPr/>
        <p:txBody>
          <a:bodyPr/>
          <a:lstStyle/>
          <a:p>
            <a:r>
              <a:rPr lang="en-US" dirty="0"/>
              <a:t>Stephen Langdon- a professor of Assyriology</a:t>
            </a:r>
          </a:p>
          <a:p>
            <a:pPr lvl="1"/>
            <a:r>
              <a:rPr lang="en-US" dirty="0"/>
              <a:t>“I may fail to carry conviction in concluding that in both Sumerian and Semitic religions, </a:t>
            </a:r>
            <a:r>
              <a:rPr lang="en-US" b="1" dirty="0"/>
              <a:t>monotheism preceded polytheism</a:t>
            </a:r>
            <a:r>
              <a:rPr lang="en-US" dirty="0"/>
              <a:t>…. The evidence and reasons for this conclusion, so contrary to accepted and current views, have been set down with care and with the perception of adverse criticism. It is, I trust, the conclusion of knowledge and not of audacious preconception...”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Ground</a:t>
            </a:r>
          </a:p>
        </p:txBody>
      </p:sp>
      <p:sp>
        <p:nvSpPr>
          <p:cNvPr id="3" name="Content Placeholder 2"/>
          <p:cNvSpPr>
            <a:spLocks noGrp="1"/>
          </p:cNvSpPr>
          <p:nvPr>
            <p:ph idx="1"/>
          </p:nvPr>
        </p:nvSpPr>
        <p:spPr/>
        <p:txBody>
          <a:bodyPr/>
          <a:lstStyle/>
          <a:p>
            <a:r>
              <a:rPr lang="en-US" dirty="0"/>
              <a:t>If ancient peoples had common beliefs in God, either:</a:t>
            </a:r>
          </a:p>
          <a:p>
            <a:pPr lvl="1"/>
            <a:r>
              <a:rPr lang="en-US" dirty="0"/>
              <a:t>They evolved simultaneously</a:t>
            </a:r>
          </a:p>
          <a:p>
            <a:pPr lvl="1"/>
            <a:r>
              <a:rPr lang="en-US" dirty="0"/>
              <a:t>They “borrowed” from each other</a:t>
            </a:r>
          </a:p>
          <a:p>
            <a:pPr lvl="1"/>
            <a:r>
              <a:rPr lang="en-US" dirty="0"/>
              <a:t>They had a common ancestral knowledge</a:t>
            </a:r>
          </a:p>
          <a:p>
            <a:pPr lvl="1"/>
            <a:endParaRPr lang="en-US" dirty="0"/>
          </a:p>
          <a:p>
            <a:r>
              <a:rPr lang="en-US" dirty="0"/>
              <a:t>Has the God who created the gospel for all people, also prepared all people for the gospel?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1"/>
          </a:buClr>
          <a:buSzTx/>
          <a:buFont typeface="Wingdings" pitchFamily="2" charset="2"/>
          <a:buChar char="q"/>
          <a:tabLst/>
          <a:defRPr kumimoji="0" lang="en-US" sz="2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1"/>
          </a:buClr>
          <a:buSzTx/>
          <a:buFont typeface="Wingdings" pitchFamily="2" charset="2"/>
          <a:buChar char="q"/>
          <a:tabLst/>
          <a:defRPr kumimoji="0" lang="en-US" sz="28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TotalTime>
  <Words>3631</Words>
  <Application>Microsoft Office PowerPoint</Application>
  <PresentationFormat>On-screen Show (4:3)</PresentationFormat>
  <Paragraphs>456</Paragraphs>
  <Slides>65</Slides>
  <Notes>65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3" baseType="lpstr">
      <vt:lpstr>Arial</vt:lpstr>
      <vt:lpstr>Arial Black</vt:lpstr>
      <vt:lpstr>Impact</vt:lpstr>
      <vt:lpstr>Times New Roman</vt:lpstr>
      <vt:lpstr>Wingdings</vt:lpstr>
      <vt:lpstr>Wingdings 2</vt:lpstr>
      <vt:lpstr>Default Design</vt:lpstr>
      <vt:lpstr>PaperPort Document</vt:lpstr>
      <vt:lpstr>Apologetics- God’s Footprints Around the World</vt:lpstr>
      <vt:lpstr>Outline</vt:lpstr>
      <vt:lpstr>Theme Text:   Rom 1:20-23</vt:lpstr>
      <vt:lpstr>PowerPoint Presentation</vt:lpstr>
      <vt:lpstr>Polytheism vs. Monotheism</vt:lpstr>
      <vt:lpstr>Polytheism vs. Monotheism</vt:lpstr>
      <vt:lpstr>Polytheism vs. Monotheism</vt:lpstr>
      <vt:lpstr>Polytheism vs. Monotheism</vt:lpstr>
      <vt:lpstr>Common Ground</vt:lpstr>
      <vt:lpstr>PowerPoint Presentation</vt:lpstr>
      <vt:lpstr>PowerPoint Presentation</vt:lpstr>
      <vt:lpstr>PowerPoint Presentation</vt:lpstr>
      <vt:lpstr>Long before Buddha, the Chinese people worshipped the same God described in the Bible!!!!</vt:lpstr>
      <vt:lpstr>Long before Buddha, the Chinese people worshipped the same God described in the Bible!!!!</vt:lpstr>
      <vt:lpstr>Long before Buddha, the Chinese people worshipped the same God described in the Bible!!!!</vt:lpstr>
      <vt:lpstr>Long before Buddha, the Chinese people worshipped the same God described in the Bible!!!!</vt:lpstr>
      <vt:lpstr>Long before Buddha, the Chinese people worshipped the same God described in the Bible!!!!</vt:lpstr>
      <vt:lpstr>Many in China today believe that the Bible is a Western book</vt:lpstr>
      <vt:lpstr>The Bible is not a Western Book</vt:lpstr>
      <vt:lpstr>PowerPoint Presentation</vt:lpstr>
      <vt:lpstr>How the Nations and Our Languages Became Divided</vt:lpstr>
      <vt:lpstr>How the Nations and Our Languages Became Divided</vt:lpstr>
      <vt:lpstr>Notice the main points of this story in the Bible</vt:lpstr>
      <vt:lpstr> Location of the Tower of Babel 2500-3000 B.C. Today it is Iraq</vt:lpstr>
      <vt:lpstr> If the Bible is true, all nations migrated or moved from Babel</vt:lpstr>
      <vt:lpstr>PowerPoint Presentation</vt:lpstr>
      <vt:lpstr>PowerPoint Presentation</vt:lpstr>
      <vt:lpstr>GOD CREATED</vt:lpstr>
      <vt:lpstr>PowerPoint Presentation</vt:lpstr>
      <vt:lpstr>PowerPoint Presentation</vt:lpstr>
      <vt:lpstr>PowerPoint Presentation</vt:lpstr>
      <vt:lpstr>PowerPoint Presentation</vt:lpstr>
      <vt:lpstr>PowerPoint Presentation</vt:lpstr>
      <vt:lpstr>PowerPoint Presentation</vt:lpstr>
      <vt:lpstr>And God planted a garden eastward, in Eden; and there he put the man whom he had formed.</vt:lpstr>
      <vt:lpstr>The First  Man Needs a Woman</vt:lpstr>
      <vt:lpstr> And God said, It is not good that the man should be alone; I will make him a helper suited for him. (Genesis 2:18)</vt:lpstr>
      <vt:lpstr> And God said, It is not good that the man should be alone; I will make him a helper suited for him. (Genesis 2:18)</vt:lpstr>
      <vt:lpstr>And the Lord God made a garden in the east, in Eden; and there he put the man whom he had made. And out of the earth the Lord made every tree to come, delighting the eye and good for food; and in the middle of the garden, the tree of life and the tree of the knowledge of good and evil. (Genesis 2:8-9 BBE) </vt:lpstr>
      <vt:lpstr>And the Lord God gave the man orders, saying, You may freely take of the fruit of every tree of the garden: But of the fruit of the tree of the knowledge of good and evil you may not take; for on the day when you take of it, death will certainly come to you. (Genesis 2:16-17 BBE) </vt:lpstr>
      <vt:lpstr>The Woman and the Forbidden Fruit</vt:lpstr>
      <vt:lpstr>The Woman and the Forbidden Fruit</vt:lpstr>
      <vt:lpstr>PowerPoint Presentation</vt:lpstr>
      <vt:lpstr>After eating the Fruit they realized they were naked</vt:lpstr>
      <vt:lpstr>After eating the Fruit  they realized they were naked</vt:lpstr>
      <vt:lpstr>Genesis 3:6 … she took of the fruit thereof, and did eat; ... Genesis 3:16 Unto the woman he said, I will greatly multiply thy pain and thy conception; in pain thou shalt bring forth children; and thy desire shall be to thy husband, and he shall rule over thee.</vt:lpstr>
      <vt:lpstr>Man’s Punishment with Weeds &amp; Thorns</vt:lpstr>
      <vt:lpstr>GEN.3:17-19</vt:lpstr>
      <vt:lpstr>FELLOWSHIP IS LOST Man sins and has to leave the garden</vt:lpstr>
      <vt:lpstr>PowerPoint Presentation</vt:lpstr>
      <vt:lpstr>PowerPoint Presentation</vt:lpstr>
      <vt:lpstr>And the Lord said, Truly, if Cain is put to death, seven lives will be taken for his. And the Lord put a mark on Cain so that no one might put him to death. (Genesis 4:15) </vt:lpstr>
      <vt:lpstr>The Great World Flood</vt:lpstr>
      <vt:lpstr>GEN.6:5-8; 7:7</vt:lpstr>
      <vt:lpstr>PowerPoint Presentation</vt:lpstr>
      <vt:lpstr>PowerPoint Presentation</vt:lpstr>
      <vt:lpstr>PowerPoint Presentation</vt:lpstr>
      <vt:lpstr>Greeks </vt:lpstr>
      <vt:lpstr>Greeks</vt:lpstr>
      <vt:lpstr>Southeast Asia’s lost book</vt:lpstr>
      <vt:lpstr>A Hymn of Burma’s Karen</vt:lpstr>
      <vt:lpstr>Burma’s Karen Story of Man’s Fall</vt:lpstr>
      <vt:lpstr>The Santal (India)</vt:lpstr>
      <vt:lpstr>The Mbaka (Central Africa) </vt:lpstr>
      <vt:lpstr>Pachacuti (Inca king) 1438-1471</vt:lpstr>
    </vt:vector>
  </TitlesOfParts>
  <Company>Perry Hill Road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Clint Kingsley</dc:creator>
  <cp:lastModifiedBy>Dr. Dan Kingsley</cp:lastModifiedBy>
  <cp:revision>124</cp:revision>
  <dcterms:created xsi:type="dcterms:W3CDTF">2002-12-04T18:00:32Z</dcterms:created>
  <dcterms:modified xsi:type="dcterms:W3CDTF">2024-12-06T06:24:24Z</dcterms:modified>
</cp:coreProperties>
</file>