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8"/>
  </p:notesMasterIdLst>
  <p:sldIdLst>
    <p:sldId id="256" r:id="rId2"/>
    <p:sldId id="596" r:id="rId3"/>
    <p:sldId id="595" r:id="rId4"/>
    <p:sldId id="530" r:id="rId5"/>
    <p:sldId id="260" r:id="rId6"/>
    <p:sldId id="331" r:id="rId7"/>
    <p:sldId id="594" r:id="rId8"/>
    <p:sldId id="593" r:id="rId9"/>
    <p:sldId id="592" r:id="rId10"/>
    <p:sldId id="591" r:id="rId11"/>
    <p:sldId id="590" r:id="rId12"/>
    <p:sldId id="350" r:id="rId13"/>
    <p:sldId id="264" r:id="rId14"/>
    <p:sldId id="351" r:id="rId15"/>
    <p:sldId id="531" r:id="rId16"/>
    <p:sldId id="355" r:id="rId17"/>
    <p:sldId id="528" r:id="rId18"/>
    <p:sldId id="529" r:id="rId19"/>
    <p:sldId id="314" r:id="rId20"/>
    <p:sldId id="315" r:id="rId21"/>
    <p:sldId id="374" r:id="rId22"/>
    <p:sldId id="317" r:id="rId23"/>
    <p:sldId id="328" r:id="rId24"/>
    <p:sldId id="587" r:id="rId25"/>
    <p:sldId id="404" r:id="rId26"/>
    <p:sldId id="406" r:id="rId27"/>
    <p:sldId id="588" r:id="rId28"/>
    <p:sldId id="597" r:id="rId29"/>
    <p:sldId id="579" r:id="rId30"/>
    <p:sldId id="578" r:id="rId31"/>
    <p:sldId id="585" r:id="rId32"/>
    <p:sldId id="407" r:id="rId33"/>
    <p:sldId id="598" r:id="rId34"/>
    <p:sldId id="408" r:id="rId35"/>
    <p:sldId id="409" r:id="rId36"/>
    <p:sldId id="410" r:id="rId37"/>
    <p:sldId id="411" r:id="rId38"/>
    <p:sldId id="580" r:id="rId39"/>
    <p:sldId id="412" r:id="rId40"/>
    <p:sldId id="413" r:id="rId41"/>
    <p:sldId id="584" r:id="rId42"/>
    <p:sldId id="525" r:id="rId43"/>
    <p:sldId id="577" r:id="rId44"/>
    <p:sldId id="560" r:id="rId45"/>
    <p:sldId id="571" r:id="rId46"/>
    <p:sldId id="534" r:id="rId47"/>
    <p:sldId id="568" r:id="rId48"/>
    <p:sldId id="536" r:id="rId49"/>
    <p:sldId id="548" r:id="rId50"/>
    <p:sldId id="565" r:id="rId51"/>
    <p:sldId id="547" r:id="rId52"/>
    <p:sldId id="564" r:id="rId53"/>
    <p:sldId id="414" r:id="rId54"/>
    <p:sldId id="416" r:id="rId55"/>
    <p:sldId id="417" r:id="rId56"/>
    <p:sldId id="419" r:id="rId57"/>
    <p:sldId id="421" r:id="rId58"/>
    <p:sldId id="429" r:id="rId59"/>
    <p:sldId id="447" r:id="rId60"/>
    <p:sldId id="582" r:id="rId61"/>
    <p:sldId id="452" r:id="rId62"/>
    <p:sldId id="589" r:id="rId63"/>
    <p:sldId id="524" r:id="rId64"/>
    <p:sldId id="541" r:id="rId65"/>
    <p:sldId id="575" r:id="rId66"/>
    <p:sldId id="543" r:id="rId67"/>
    <p:sldId id="535" r:id="rId68"/>
    <p:sldId id="533" r:id="rId69"/>
    <p:sldId id="555" r:id="rId70"/>
    <p:sldId id="537" r:id="rId71"/>
    <p:sldId id="539" r:id="rId72"/>
    <p:sldId id="574" r:id="rId73"/>
    <p:sldId id="545" r:id="rId74"/>
    <p:sldId id="550" r:id="rId75"/>
    <p:sldId id="540" r:id="rId76"/>
    <p:sldId id="522" r:id="rId77"/>
  </p:sldIdLst>
  <p:sldSz cx="9144000" cy="6858000" type="screen4x3"/>
  <p:notesSz cx="7077075" cy="9363075"/>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2"/>
    <a:srgbClr val="FFFFFF"/>
    <a:srgbClr val="FFFF99"/>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54" autoAdjust="0"/>
    <p:restoredTop sz="68655" autoAdjust="0"/>
  </p:normalViewPr>
  <p:slideViewPr>
    <p:cSldViewPr>
      <p:cViewPr varScale="1">
        <p:scale>
          <a:sx n="51" d="100"/>
          <a:sy n="51" d="100"/>
        </p:scale>
        <p:origin x="1016"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936"/>
    </p:cViewPr>
  </p:sorterViewPr>
  <p:notesViewPr>
    <p:cSldViewPr>
      <p:cViewPr varScale="1">
        <p:scale>
          <a:sx n="83" d="100"/>
          <a:sy n="83" d="100"/>
        </p:scale>
        <p:origin x="-1992" y="-96"/>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8154"/>
          </a:xfrm>
          <a:prstGeom prst="rect">
            <a:avLst/>
          </a:prstGeom>
        </p:spPr>
        <p:txBody>
          <a:bodyPr vert="horz" lIns="93925" tIns="46962" rIns="93925" bIns="46962"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4008706" y="0"/>
            <a:ext cx="3066733" cy="468154"/>
          </a:xfrm>
          <a:prstGeom prst="rect">
            <a:avLst/>
          </a:prstGeom>
        </p:spPr>
        <p:txBody>
          <a:bodyPr vert="horz" lIns="93925" tIns="46962" rIns="93925" bIns="46962" rtlCol="0"/>
          <a:lstStyle>
            <a:lvl1pPr algn="r" fontAlgn="auto">
              <a:spcBef>
                <a:spcPts val="0"/>
              </a:spcBef>
              <a:spcAft>
                <a:spcPts val="0"/>
              </a:spcAft>
              <a:defRPr sz="1200" smtClean="0">
                <a:latin typeface="+mn-lt"/>
              </a:defRPr>
            </a:lvl1pPr>
          </a:lstStyle>
          <a:p>
            <a:pPr>
              <a:defRPr/>
            </a:pPr>
            <a:fld id="{C86019B0-225C-4BDA-A421-466370240CD4}" type="datetimeFigureOut">
              <a:rPr lang="en-US"/>
              <a:pPr>
                <a:defRPr/>
              </a:pPr>
              <a:t>12/6/2024</a:t>
            </a:fld>
            <a:endParaRPr lang="en-US" dirty="0"/>
          </a:p>
        </p:txBody>
      </p:sp>
      <p:sp>
        <p:nvSpPr>
          <p:cNvPr id="4" name="Slide Image Placeholder 3"/>
          <p:cNvSpPr>
            <a:spLocks noGrp="1" noRot="1" noChangeAspect="1"/>
          </p:cNvSpPr>
          <p:nvPr>
            <p:ph type="sldImg" idx="2"/>
          </p:nvPr>
        </p:nvSpPr>
        <p:spPr>
          <a:xfrm>
            <a:off x="1198563" y="701675"/>
            <a:ext cx="4679950" cy="3511550"/>
          </a:xfrm>
          <a:prstGeom prst="rect">
            <a:avLst/>
          </a:prstGeom>
          <a:noFill/>
          <a:ln w="12700">
            <a:solidFill>
              <a:prstClr val="black"/>
            </a:solidFill>
          </a:ln>
        </p:spPr>
        <p:txBody>
          <a:bodyPr vert="horz" lIns="93925" tIns="46962" rIns="93925" bIns="46962" rtlCol="0" anchor="ctr"/>
          <a:lstStyle/>
          <a:p>
            <a:pPr lvl="0"/>
            <a:endParaRPr lang="en-US" noProof="0"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25" tIns="46962" rIns="93925" bIns="469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93296"/>
            <a:ext cx="3066733" cy="468154"/>
          </a:xfrm>
          <a:prstGeom prst="rect">
            <a:avLst/>
          </a:prstGeom>
        </p:spPr>
        <p:txBody>
          <a:bodyPr vert="horz" lIns="93925" tIns="46962" rIns="93925" bIns="46962"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4008706" y="8893296"/>
            <a:ext cx="3066733" cy="468154"/>
          </a:xfrm>
          <a:prstGeom prst="rect">
            <a:avLst/>
          </a:prstGeom>
        </p:spPr>
        <p:txBody>
          <a:bodyPr vert="horz" lIns="93925" tIns="46962" rIns="93925" bIns="46962" rtlCol="0" anchor="b"/>
          <a:lstStyle>
            <a:lvl1pPr algn="r" fontAlgn="auto">
              <a:spcBef>
                <a:spcPts val="0"/>
              </a:spcBef>
              <a:spcAft>
                <a:spcPts val="0"/>
              </a:spcAft>
              <a:defRPr sz="1200" smtClean="0">
                <a:latin typeface="+mn-lt"/>
              </a:defRPr>
            </a:lvl1pPr>
          </a:lstStyle>
          <a:p>
            <a:pPr>
              <a:defRPr/>
            </a:pPr>
            <a:fld id="{BBED1EE9-2AE5-474E-919D-71515A59EBC4}" type="slidenum">
              <a:rPr lang="en-US"/>
              <a:pPr>
                <a:defRPr/>
              </a:pPr>
              <a:t>‹#›</a:t>
            </a:fld>
            <a:endParaRPr lang="en-US" dirty="0"/>
          </a:p>
        </p:txBody>
      </p:sp>
    </p:spTree>
    <p:extLst>
      <p:ext uri="{BB962C8B-B14F-4D97-AF65-F5344CB8AC3E}">
        <p14:creationId xmlns:p14="http://schemas.microsoft.com/office/powerpoint/2010/main" val="18897591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a:t>
            </a:fld>
            <a:endParaRPr lang="en-US" dirty="0"/>
          </a:p>
        </p:txBody>
      </p:sp>
    </p:spTree>
    <p:extLst>
      <p:ext uri="{BB962C8B-B14F-4D97-AF65-F5344CB8AC3E}">
        <p14:creationId xmlns:p14="http://schemas.microsoft.com/office/powerpoint/2010/main" val="2723376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10</a:t>
            </a:fld>
            <a:endParaRPr lang="en-US" dirty="0"/>
          </a:p>
        </p:txBody>
      </p:sp>
    </p:spTree>
    <p:extLst>
      <p:ext uri="{BB962C8B-B14F-4D97-AF65-F5344CB8AC3E}">
        <p14:creationId xmlns:p14="http://schemas.microsoft.com/office/powerpoint/2010/main" val="2191663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11</a:t>
            </a:fld>
            <a:endParaRPr lang="en-US" dirty="0"/>
          </a:p>
        </p:txBody>
      </p:sp>
    </p:spTree>
    <p:extLst>
      <p:ext uri="{BB962C8B-B14F-4D97-AF65-F5344CB8AC3E}">
        <p14:creationId xmlns:p14="http://schemas.microsoft.com/office/powerpoint/2010/main" val="787347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12</a:t>
            </a:fld>
            <a:endParaRPr lang="en-US" dirty="0"/>
          </a:p>
        </p:txBody>
      </p:sp>
    </p:spTree>
    <p:extLst>
      <p:ext uri="{BB962C8B-B14F-4D97-AF65-F5344CB8AC3E}">
        <p14:creationId xmlns:p14="http://schemas.microsoft.com/office/powerpoint/2010/main" val="8721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13</a:t>
            </a:fld>
            <a:endParaRPr lang="en-US" dirty="0"/>
          </a:p>
        </p:txBody>
      </p:sp>
    </p:spTree>
    <p:extLst>
      <p:ext uri="{BB962C8B-B14F-4D97-AF65-F5344CB8AC3E}">
        <p14:creationId xmlns:p14="http://schemas.microsoft.com/office/powerpoint/2010/main" val="1489159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14</a:t>
            </a:fld>
            <a:endParaRPr lang="en-US" dirty="0"/>
          </a:p>
        </p:txBody>
      </p:sp>
    </p:spTree>
    <p:extLst>
      <p:ext uri="{BB962C8B-B14F-4D97-AF65-F5344CB8AC3E}">
        <p14:creationId xmlns:p14="http://schemas.microsoft.com/office/powerpoint/2010/main" val="1618460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15</a:t>
            </a:fld>
            <a:endParaRPr lang="en-US" dirty="0"/>
          </a:p>
        </p:txBody>
      </p:sp>
    </p:spTree>
    <p:extLst>
      <p:ext uri="{BB962C8B-B14F-4D97-AF65-F5344CB8AC3E}">
        <p14:creationId xmlns:p14="http://schemas.microsoft.com/office/powerpoint/2010/main" val="3758703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16</a:t>
            </a:fld>
            <a:endParaRPr lang="en-US" dirty="0"/>
          </a:p>
        </p:txBody>
      </p:sp>
    </p:spTree>
    <p:extLst>
      <p:ext uri="{BB962C8B-B14F-4D97-AF65-F5344CB8AC3E}">
        <p14:creationId xmlns:p14="http://schemas.microsoft.com/office/powerpoint/2010/main" val="4198012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17</a:t>
            </a:fld>
            <a:endParaRPr lang="en-US" dirty="0"/>
          </a:p>
        </p:txBody>
      </p:sp>
    </p:spTree>
    <p:extLst>
      <p:ext uri="{BB962C8B-B14F-4D97-AF65-F5344CB8AC3E}">
        <p14:creationId xmlns:p14="http://schemas.microsoft.com/office/powerpoint/2010/main" val="2262593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18</a:t>
            </a:fld>
            <a:endParaRPr lang="en-US" dirty="0"/>
          </a:p>
        </p:txBody>
      </p:sp>
    </p:spTree>
    <p:extLst>
      <p:ext uri="{BB962C8B-B14F-4D97-AF65-F5344CB8AC3E}">
        <p14:creationId xmlns:p14="http://schemas.microsoft.com/office/powerpoint/2010/main" val="282998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19</a:t>
            </a:fld>
            <a:endParaRPr lang="en-US" dirty="0"/>
          </a:p>
        </p:txBody>
      </p:sp>
    </p:spTree>
    <p:extLst>
      <p:ext uri="{BB962C8B-B14F-4D97-AF65-F5344CB8AC3E}">
        <p14:creationId xmlns:p14="http://schemas.microsoft.com/office/powerpoint/2010/main" val="2684199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a:t>
            </a:fld>
            <a:endParaRPr lang="en-US" dirty="0"/>
          </a:p>
        </p:txBody>
      </p:sp>
    </p:spTree>
    <p:extLst>
      <p:ext uri="{BB962C8B-B14F-4D97-AF65-F5344CB8AC3E}">
        <p14:creationId xmlns:p14="http://schemas.microsoft.com/office/powerpoint/2010/main" val="2935861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20</a:t>
            </a:fld>
            <a:endParaRPr lang="en-US" dirty="0"/>
          </a:p>
        </p:txBody>
      </p:sp>
    </p:spTree>
    <p:extLst>
      <p:ext uri="{BB962C8B-B14F-4D97-AF65-F5344CB8AC3E}">
        <p14:creationId xmlns:p14="http://schemas.microsoft.com/office/powerpoint/2010/main" val="1672672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21</a:t>
            </a:fld>
            <a:endParaRPr lang="en-US" dirty="0"/>
          </a:p>
        </p:txBody>
      </p:sp>
    </p:spTree>
    <p:extLst>
      <p:ext uri="{BB962C8B-B14F-4D97-AF65-F5344CB8AC3E}">
        <p14:creationId xmlns:p14="http://schemas.microsoft.com/office/powerpoint/2010/main" val="2764143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22</a:t>
            </a:fld>
            <a:endParaRPr lang="en-US" dirty="0"/>
          </a:p>
        </p:txBody>
      </p:sp>
    </p:spTree>
    <p:extLst>
      <p:ext uri="{BB962C8B-B14F-4D97-AF65-F5344CB8AC3E}">
        <p14:creationId xmlns:p14="http://schemas.microsoft.com/office/powerpoint/2010/main" val="2565912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23</a:t>
            </a:fld>
            <a:endParaRPr lang="en-US" dirty="0"/>
          </a:p>
        </p:txBody>
      </p:sp>
    </p:spTree>
    <p:extLst>
      <p:ext uri="{BB962C8B-B14F-4D97-AF65-F5344CB8AC3E}">
        <p14:creationId xmlns:p14="http://schemas.microsoft.com/office/powerpoint/2010/main" val="880475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24</a:t>
            </a:fld>
            <a:endParaRPr lang="en-US" dirty="0"/>
          </a:p>
        </p:txBody>
      </p:sp>
    </p:spTree>
    <p:extLst>
      <p:ext uri="{BB962C8B-B14F-4D97-AF65-F5344CB8AC3E}">
        <p14:creationId xmlns:p14="http://schemas.microsoft.com/office/powerpoint/2010/main" val="19607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25</a:t>
            </a:fld>
            <a:endParaRPr lang="en-US" dirty="0"/>
          </a:p>
        </p:txBody>
      </p:sp>
    </p:spTree>
    <p:extLst>
      <p:ext uri="{BB962C8B-B14F-4D97-AF65-F5344CB8AC3E}">
        <p14:creationId xmlns:p14="http://schemas.microsoft.com/office/powerpoint/2010/main" val="40496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26</a:t>
            </a:fld>
            <a:endParaRPr lang="en-US" dirty="0"/>
          </a:p>
        </p:txBody>
      </p:sp>
    </p:spTree>
    <p:extLst>
      <p:ext uri="{BB962C8B-B14F-4D97-AF65-F5344CB8AC3E}">
        <p14:creationId xmlns:p14="http://schemas.microsoft.com/office/powerpoint/2010/main" val="3120703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27</a:t>
            </a:fld>
            <a:endParaRPr lang="en-US" dirty="0"/>
          </a:p>
        </p:txBody>
      </p:sp>
    </p:spTree>
    <p:extLst>
      <p:ext uri="{BB962C8B-B14F-4D97-AF65-F5344CB8AC3E}">
        <p14:creationId xmlns:p14="http://schemas.microsoft.com/office/powerpoint/2010/main" val="625203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28</a:t>
            </a:fld>
            <a:endParaRPr lang="en-US" dirty="0"/>
          </a:p>
        </p:txBody>
      </p:sp>
    </p:spTree>
    <p:extLst>
      <p:ext uri="{BB962C8B-B14F-4D97-AF65-F5344CB8AC3E}">
        <p14:creationId xmlns:p14="http://schemas.microsoft.com/office/powerpoint/2010/main" val="2290792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29</a:t>
            </a:fld>
            <a:endParaRPr lang="en-US" dirty="0"/>
          </a:p>
        </p:txBody>
      </p:sp>
    </p:spTree>
    <p:extLst>
      <p:ext uri="{BB962C8B-B14F-4D97-AF65-F5344CB8AC3E}">
        <p14:creationId xmlns:p14="http://schemas.microsoft.com/office/powerpoint/2010/main" val="2496977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a:t>
            </a:fld>
            <a:endParaRPr lang="en-US" dirty="0"/>
          </a:p>
        </p:txBody>
      </p:sp>
    </p:spTree>
    <p:extLst>
      <p:ext uri="{BB962C8B-B14F-4D97-AF65-F5344CB8AC3E}">
        <p14:creationId xmlns:p14="http://schemas.microsoft.com/office/powerpoint/2010/main" val="3157240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30</a:t>
            </a:fld>
            <a:endParaRPr lang="en-US" dirty="0"/>
          </a:p>
        </p:txBody>
      </p:sp>
    </p:spTree>
    <p:extLst>
      <p:ext uri="{BB962C8B-B14F-4D97-AF65-F5344CB8AC3E}">
        <p14:creationId xmlns:p14="http://schemas.microsoft.com/office/powerpoint/2010/main" val="879655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31</a:t>
            </a:fld>
            <a:endParaRPr lang="en-US" dirty="0"/>
          </a:p>
        </p:txBody>
      </p:sp>
    </p:spTree>
    <p:extLst>
      <p:ext uri="{BB962C8B-B14F-4D97-AF65-F5344CB8AC3E}">
        <p14:creationId xmlns:p14="http://schemas.microsoft.com/office/powerpoint/2010/main" val="1591739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32</a:t>
            </a:fld>
            <a:endParaRPr lang="en-US" dirty="0"/>
          </a:p>
        </p:txBody>
      </p:sp>
    </p:spTree>
    <p:extLst>
      <p:ext uri="{BB962C8B-B14F-4D97-AF65-F5344CB8AC3E}">
        <p14:creationId xmlns:p14="http://schemas.microsoft.com/office/powerpoint/2010/main" val="1703227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07453-2DA5-6AF9-6335-D69A2BACD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E2F91-308A-181B-13B0-061A63863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00CB6-C47E-8AD2-7337-C6778271B6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C57067-BB5B-336C-0114-0A03BF9A599D}"/>
              </a:ext>
            </a:extLst>
          </p:cNvPr>
          <p:cNvSpPr>
            <a:spLocks noGrp="1"/>
          </p:cNvSpPr>
          <p:nvPr>
            <p:ph type="sldNum" sz="quarter" idx="10"/>
          </p:nvPr>
        </p:nvSpPr>
        <p:spPr/>
        <p:txBody>
          <a:bodyPr/>
          <a:lstStyle/>
          <a:p>
            <a:pPr>
              <a:defRPr/>
            </a:pPr>
            <a:fld id="{BBED1EE9-2AE5-474E-919D-71515A59EBC4}" type="slidenum">
              <a:rPr lang="en-US" smtClean="0"/>
              <a:pPr>
                <a:defRPr/>
              </a:pPr>
              <a:t>33</a:t>
            </a:fld>
            <a:endParaRPr lang="en-US" dirty="0"/>
          </a:p>
        </p:txBody>
      </p:sp>
    </p:spTree>
    <p:extLst>
      <p:ext uri="{BB962C8B-B14F-4D97-AF65-F5344CB8AC3E}">
        <p14:creationId xmlns:p14="http://schemas.microsoft.com/office/powerpoint/2010/main" val="1379061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34</a:t>
            </a:fld>
            <a:endParaRPr lang="en-US" dirty="0"/>
          </a:p>
        </p:txBody>
      </p:sp>
    </p:spTree>
    <p:extLst>
      <p:ext uri="{BB962C8B-B14F-4D97-AF65-F5344CB8AC3E}">
        <p14:creationId xmlns:p14="http://schemas.microsoft.com/office/powerpoint/2010/main" val="735972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35</a:t>
            </a:fld>
            <a:endParaRPr lang="en-US" dirty="0"/>
          </a:p>
        </p:txBody>
      </p:sp>
    </p:spTree>
    <p:extLst>
      <p:ext uri="{BB962C8B-B14F-4D97-AF65-F5344CB8AC3E}">
        <p14:creationId xmlns:p14="http://schemas.microsoft.com/office/powerpoint/2010/main" val="469320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37</a:t>
            </a:fld>
            <a:endParaRPr lang="en-US" dirty="0"/>
          </a:p>
        </p:txBody>
      </p:sp>
    </p:spTree>
    <p:extLst>
      <p:ext uri="{BB962C8B-B14F-4D97-AF65-F5344CB8AC3E}">
        <p14:creationId xmlns:p14="http://schemas.microsoft.com/office/powerpoint/2010/main" val="2200849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38</a:t>
            </a:fld>
            <a:endParaRPr lang="en-US" dirty="0"/>
          </a:p>
        </p:txBody>
      </p:sp>
    </p:spTree>
    <p:extLst>
      <p:ext uri="{BB962C8B-B14F-4D97-AF65-F5344CB8AC3E}">
        <p14:creationId xmlns:p14="http://schemas.microsoft.com/office/powerpoint/2010/main" val="1671110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39</a:t>
            </a:fld>
            <a:endParaRPr lang="en-US" dirty="0"/>
          </a:p>
        </p:txBody>
      </p:sp>
    </p:spTree>
    <p:extLst>
      <p:ext uri="{BB962C8B-B14F-4D97-AF65-F5344CB8AC3E}">
        <p14:creationId xmlns:p14="http://schemas.microsoft.com/office/powerpoint/2010/main" val="863158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40</a:t>
            </a:fld>
            <a:endParaRPr lang="en-US" dirty="0"/>
          </a:p>
        </p:txBody>
      </p:sp>
    </p:spTree>
    <p:extLst>
      <p:ext uri="{BB962C8B-B14F-4D97-AF65-F5344CB8AC3E}">
        <p14:creationId xmlns:p14="http://schemas.microsoft.com/office/powerpoint/2010/main" val="2355362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a:t>
            </a:fld>
            <a:endParaRPr lang="en-US" dirty="0"/>
          </a:p>
        </p:txBody>
      </p:sp>
    </p:spTree>
    <p:extLst>
      <p:ext uri="{BB962C8B-B14F-4D97-AF65-F5344CB8AC3E}">
        <p14:creationId xmlns:p14="http://schemas.microsoft.com/office/powerpoint/2010/main" val="1313210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41</a:t>
            </a:fld>
            <a:endParaRPr lang="en-US" dirty="0"/>
          </a:p>
        </p:txBody>
      </p:sp>
    </p:spTree>
    <p:extLst>
      <p:ext uri="{BB962C8B-B14F-4D97-AF65-F5344CB8AC3E}">
        <p14:creationId xmlns:p14="http://schemas.microsoft.com/office/powerpoint/2010/main" val="894915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42</a:t>
            </a:fld>
            <a:endParaRPr lang="en-US" dirty="0"/>
          </a:p>
        </p:txBody>
      </p:sp>
    </p:spTree>
    <p:extLst>
      <p:ext uri="{BB962C8B-B14F-4D97-AF65-F5344CB8AC3E}">
        <p14:creationId xmlns:p14="http://schemas.microsoft.com/office/powerpoint/2010/main" val="1163160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43</a:t>
            </a:fld>
            <a:endParaRPr lang="en-US" dirty="0"/>
          </a:p>
        </p:txBody>
      </p:sp>
    </p:spTree>
    <p:extLst>
      <p:ext uri="{BB962C8B-B14F-4D97-AF65-F5344CB8AC3E}">
        <p14:creationId xmlns:p14="http://schemas.microsoft.com/office/powerpoint/2010/main" val="754144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44</a:t>
            </a:fld>
            <a:endParaRPr lang="en-US" dirty="0"/>
          </a:p>
        </p:txBody>
      </p:sp>
    </p:spTree>
    <p:extLst>
      <p:ext uri="{BB962C8B-B14F-4D97-AF65-F5344CB8AC3E}">
        <p14:creationId xmlns:p14="http://schemas.microsoft.com/office/powerpoint/2010/main" val="3736857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45</a:t>
            </a:fld>
            <a:endParaRPr lang="en-US" dirty="0"/>
          </a:p>
        </p:txBody>
      </p:sp>
    </p:spTree>
    <p:extLst>
      <p:ext uri="{BB962C8B-B14F-4D97-AF65-F5344CB8AC3E}">
        <p14:creationId xmlns:p14="http://schemas.microsoft.com/office/powerpoint/2010/main" val="2817860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46</a:t>
            </a:fld>
            <a:endParaRPr lang="en-US" dirty="0"/>
          </a:p>
        </p:txBody>
      </p:sp>
    </p:spTree>
    <p:extLst>
      <p:ext uri="{BB962C8B-B14F-4D97-AF65-F5344CB8AC3E}">
        <p14:creationId xmlns:p14="http://schemas.microsoft.com/office/powerpoint/2010/main" val="2801271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47</a:t>
            </a:fld>
            <a:endParaRPr lang="en-US" dirty="0"/>
          </a:p>
        </p:txBody>
      </p:sp>
    </p:spTree>
    <p:extLst>
      <p:ext uri="{BB962C8B-B14F-4D97-AF65-F5344CB8AC3E}">
        <p14:creationId xmlns:p14="http://schemas.microsoft.com/office/powerpoint/2010/main" val="594859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48</a:t>
            </a:fld>
            <a:endParaRPr lang="en-US" dirty="0"/>
          </a:p>
        </p:txBody>
      </p:sp>
    </p:spTree>
    <p:extLst>
      <p:ext uri="{BB962C8B-B14F-4D97-AF65-F5344CB8AC3E}">
        <p14:creationId xmlns:p14="http://schemas.microsoft.com/office/powerpoint/2010/main" val="1069829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49</a:t>
            </a:fld>
            <a:endParaRPr lang="en-US" dirty="0"/>
          </a:p>
        </p:txBody>
      </p:sp>
    </p:spTree>
    <p:extLst>
      <p:ext uri="{BB962C8B-B14F-4D97-AF65-F5344CB8AC3E}">
        <p14:creationId xmlns:p14="http://schemas.microsoft.com/office/powerpoint/2010/main" val="1444505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50</a:t>
            </a:fld>
            <a:endParaRPr lang="en-US" dirty="0"/>
          </a:p>
        </p:txBody>
      </p:sp>
    </p:spTree>
    <p:extLst>
      <p:ext uri="{BB962C8B-B14F-4D97-AF65-F5344CB8AC3E}">
        <p14:creationId xmlns:p14="http://schemas.microsoft.com/office/powerpoint/2010/main" val="4097909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a:t>
            </a:fld>
            <a:endParaRPr lang="en-US" dirty="0"/>
          </a:p>
        </p:txBody>
      </p:sp>
    </p:spTree>
    <p:extLst>
      <p:ext uri="{BB962C8B-B14F-4D97-AF65-F5344CB8AC3E}">
        <p14:creationId xmlns:p14="http://schemas.microsoft.com/office/powerpoint/2010/main" val="892834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51</a:t>
            </a:fld>
            <a:endParaRPr lang="en-US" dirty="0"/>
          </a:p>
        </p:txBody>
      </p:sp>
    </p:spTree>
    <p:extLst>
      <p:ext uri="{BB962C8B-B14F-4D97-AF65-F5344CB8AC3E}">
        <p14:creationId xmlns:p14="http://schemas.microsoft.com/office/powerpoint/2010/main" val="392785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52</a:t>
            </a:fld>
            <a:endParaRPr lang="en-US" dirty="0"/>
          </a:p>
        </p:txBody>
      </p:sp>
    </p:spTree>
    <p:extLst>
      <p:ext uri="{BB962C8B-B14F-4D97-AF65-F5344CB8AC3E}">
        <p14:creationId xmlns:p14="http://schemas.microsoft.com/office/powerpoint/2010/main" val="3913472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53</a:t>
            </a:fld>
            <a:endParaRPr lang="en-US" dirty="0"/>
          </a:p>
        </p:txBody>
      </p:sp>
    </p:spTree>
    <p:extLst>
      <p:ext uri="{BB962C8B-B14F-4D97-AF65-F5344CB8AC3E}">
        <p14:creationId xmlns:p14="http://schemas.microsoft.com/office/powerpoint/2010/main" val="19874546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54</a:t>
            </a:fld>
            <a:endParaRPr lang="en-US" dirty="0"/>
          </a:p>
        </p:txBody>
      </p:sp>
    </p:spTree>
    <p:extLst>
      <p:ext uri="{BB962C8B-B14F-4D97-AF65-F5344CB8AC3E}">
        <p14:creationId xmlns:p14="http://schemas.microsoft.com/office/powerpoint/2010/main" val="27911551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55</a:t>
            </a:fld>
            <a:endParaRPr lang="en-US" dirty="0"/>
          </a:p>
        </p:txBody>
      </p:sp>
    </p:spTree>
    <p:extLst>
      <p:ext uri="{BB962C8B-B14F-4D97-AF65-F5344CB8AC3E}">
        <p14:creationId xmlns:p14="http://schemas.microsoft.com/office/powerpoint/2010/main" val="8699130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56</a:t>
            </a:fld>
            <a:endParaRPr lang="en-US" dirty="0"/>
          </a:p>
        </p:txBody>
      </p:sp>
    </p:spTree>
    <p:extLst>
      <p:ext uri="{BB962C8B-B14F-4D97-AF65-F5344CB8AC3E}">
        <p14:creationId xmlns:p14="http://schemas.microsoft.com/office/powerpoint/2010/main" val="39704112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57</a:t>
            </a:fld>
            <a:endParaRPr lang="en-US" dirty="0"/>
          </a:p>
        </p:txBody>
      </p:sp>
    </p:spTree>
    <p:extLst>
      <p:ext uri="{BB962C8B-B14F-4D97-AF65-F5344CB8AC3E}">
        <p14:creationId xmlns:p14="http://schemas.microsoft.com/office/powerpoint/2010/main" val="7840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58</a:t>
            </a:fld>
            <a:endParaRPr lang="en-US" dirty="0"/>
          </a:p>
        </p:txBody>
      </p:sp>
    </p:spTree>
    <p:extLst>
      <p:ext uri="{BB962C8B-B14F-4D97-AF65-F5344CB8AC3E}">
        <p14:creationId xmlns:p14="http://schemas.microsoft.com/office/powerpoint/2010/main" val="34108089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59</a:t>
            </a:fld>
            <a:endParaRPr lang="en-US" dirty="0"/>
          </a:p>
        </p:txBody>
      </p:sp>
    </p:spTree>
    <p:extLst>
      <p:ext uri="{BB962C8B-B14F-4D97-AF65-F5344CB8AC3E}">
        <p14:creationId xmlns:p14="http://schemas.microsoft.com/office/powerpoint/2010/main" val="33401693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60</a:t>
            </a:fld>
            <a:endParaRPr lang="en-US" dirty="0"/>
          </a:p>
        </p:txBody>
      </p:sp>
    </p:spTree>
    <p:extLst>
      <p:ext uri="{BB962C8B-B14F-4D97-AF65-F5344CB8AC3E}">
        <p14:creationId xmlns:p14="http://schemas.microsoft.com/office/powerpoint/2010/main" val="153967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a:t>
            </a:fld>
            <a:endParaRPr lang="en-US" dirty="0"/>
          </a:p>
        </p:txBody>
      </p:sp>
    </p:spTree>
    <p:extLst>
      <p:ext uri="{BB962C8B-B14F-4D97-AF65-F5344CB8AC3E}">
        <p14:creationId xmlns:p14="http://schemas.microsoft.com/office/powerpoint/2010/main" val="39509988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61</a:t>
            </a:fld>
            <a:endParaRPr lang="en-US" dirty="0"/>
          </a:p>
        </p:txBody>
      </p:sp>
    </p:spTree>
    <p:extLst>
      <p:ext uri="{BB962C8B-B14F-4D97-AF65-F5344CB8AC3E}">
        <p14:creationId xmlns:p14="http://schemas.microsoft.com/office/powerpoint/2010/main" val="21613830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62</a:t>
            </a:fld>
            <a:endParaRPr lang="en-US" dirty="0"/>
          </a:p>
        </p:txBody>
      </p:sp>
    </p:spTree>
    <p:extLst>
      <p:ext uri="{BB962C8B-B14F-4D97-AF65-F5344CB8AC3E}">
        <p14:creationId xmlns:p14="http://schemas.microsoft.com/office/powerpoint/2010/main" val="20727403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63</a:t>
            </a:fld>
            <a:endParaRPr lang="en-US" dirty="0"/>
          </a:p>
        </p:txBody>
      </p:sp>
    </p:spTree>
    <p:extLst>
      <p:ext uri="{BB962C8B-B14F-4D97-AF65-F5344CB8AC3E}">
        <p14:creationId xmlns:p14="http://schemas.microsoft.com/office/powerpoint/2010/main" val="30697765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64</a:t>
            </a:fld>
            <a:endParaRPr lang="en-US" dirty="0"/>
          </a:p>
        </p:txBody>
      </p:sp>
    </p:spTree>
    <p:extLst>
      <p:ext uri="{BB962C8B-B14F-4D97-AF65-F5344CB8AC3E}">
        <p14:creationId xmlns:p14="http://schemas.microsoft.com/office/powerpoint/2010/main" val="21921700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65</a:t>
            </a:fld>
            <a:endParaRPr lang="en-US" dirty="0"/>
          </a:p>
        </p:txBody>
      </p:sp>
    </p:spTree>
    <p:extLst>
      <p:ext uri="{BB962C8B-B14F-4D97-AF65-F5344CB8AC3E}">
        <p14:creationId xmlns:p14="http://schemas.microsoft.com/office/powerpoint/2010/main" val="5608159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66</a:t>
            </a:fld>
            <a:endParaRPr lang="en-US" dirty="0"/>
          </a:p>
        </p:txBody>
      </p:sp>
    </p:spTree>
    <p:extLst>
      <p:ext uri="{BB962C8B-B14F-4D97-AF65-F5344CB8AC3E}">
        <p14:creationId xmlns:p14="http://schemas.microsoft.com/office/powerpoint/2010/main" val="18925638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67</a:t>
            </a:fld>
            <a:endParaRPr lang="en-US" dirty="0"/>
          </a:p>
        </p:txBody>
      </p:sp>
    </p:spTree>
    <p:extLst>
      <p:ext uri="{BB962C8B-B14F-4D97-AF65-F5344CB8AC3E}">
        <p14:creationId xmlns:p14="http://schemas.microsoft.com/office/powerpoint/2010/main" val="19681760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68</a:t>
            </a:fld>
            <a:endParaRPr lang="en-US" dirty="0"/>
          </a:p>
        </p:txBody>
      </p:sp>
    </p:spTree>
    <p:extLst>
      <p:ext uri="{BB962C8B-B14F-4D97-AF65-F5344CB8AC3E}">
        <p14:creationId xmlns:p14="http://schemas.microsoft.com/office/powerpoint/2010/main" val="28372969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69</a:t>
            </a:fld>
            <a:endParaRPr lang="en-US" dirty="0"/>
          </a:p>
        </p:txBody>
      </p:sp>
    </p:spTree>
    <p:extLst>
      <p:ext uri="{BB962C8B-B14F-4D97-AF65-F5344CB8AC3E}">
        <p14:creationId xmlns:p14="http://schemas.microsoft.com/office/powerpoint/2010/main" val="38585938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70</a:t>
            </a:fld>
            <a:endParaRPr lang="en-US" dirty="0"/>
          </a:p>
        </p:txBody>
      </p:sp>
    </p:spTree>
    <p:extLst>
      <p:ext uri="{BB962C8B-B14F-4D97-AF65-F5344CB8AC3E}">
        <p14:creationId xmlns:p14="http://schemas.microsoft.com/office/powerpoint/2010/main" val="331615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7</a:t>
            </a:fld>
            <a:endParaRPr lang="en-US" dirty="0"/>
          </a:p>
        </p:txBody>
      </p:sp>
    </p:spTree>
    <p:extLst>
      <p:ext uri="{BB962C8B-B14F-4D97-AF65-F5344CB8AC3E}">
        <p14:creationId xmlns:p14="http://schemas.microsoft.com/office/powerpoint/2010/main" val="18660891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71</a:t>
            </a:fld>
            <a:endParaRPr lang="en-US" dirty="0"/>
          </a:p>
        </p:txBody>
      </p:sp>
    </p:spTree>
    <p:extLst>
      <p:ext uri="{BB962C8B-B14F-4D97-AF65-F5344CB8AC3E}">
        <p14:creationId xmlns:p14="http://schemas.microsoft.com/office/powerpoint/2010/main" val="38268612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72</a:t>
            </a:fld>
            <a:endParaRPr lang="en-US" dirty="0"/>
          </a:p>
        </p:txBody>
      </p:sp>
    </p:spTree>
    <p:extLst>
      <p:ext uri="{BB962C8B-B14F-4D97-AF65-F5344CB8AC3E}">
        <p14:creationId xmlns:p14="http://schemas.microsoft.com/office/powerpoint/2010/main" val="19425711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73</a:t>
            </a:fld>
            <a:endParaRPr lang="en-US" dirty="0"/>
          </a:p>
        </p:txBody>
      </p:sp>
    </p:spTree>
    <p:extLst>
      <p:ext uri="{BB962C8B-B14F-4D97-AF65-F5344CB8AC3E}">
        <p14:creationId xmlns:p14="http://schemas.microsoft.com/office/powerpoint/2010/main" val="37338650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74</a:t>
            </a:fld>
            <a:endParaRPr lang="en-US" dirty="0"/>
          </a:p>
        </p:txBody>
      </p:sp>
    </p:spTree>
    <p:extLst>
      <p:ext uri="{BB962C8B-B14F-4D97-AF65-F5344CB8AC3E}">
        <p14:creationId xmlns:p14="http://schemas.microsoft.com/office/powerpoint/2010/main" val="22900788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75</a:t>
            </a:fld>
            <a:endParaRPr lang="en-US" dirty="0"/>
          </a:p>
        </p:txBody>
      </p:sp>
    </p:spTree>
    <p:extLst>
      <p:ext uri="{BB962C8B-B14F-4D97-AF65-F5344CB8AC3E}">
        <p14:creationId xmlns:p14="http://schemas.microsoft.com/office/powerpoint/2010/main" val="40564395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76</a:t>
            </a:fld>
            <a:endParaRPr lang="en-US" dirty="0"/>
          </a:p>
        </p:txBody>
      </p:sp>
    </p:spTree>
    <p:extLst>
      <p:ext uri="{BB962C8B-B14F-4D97-AF65-F5344CB8AC3E}">
        <p14:creationId xmlns:p14="http://schemas.microsoft.com/office/powerpoint/2010/main" val="3632811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8</a:t>
            </a:fld>
            <a:endParaRPr lang="en-US" dirty="0"/>
          </a:p>
        </p:txBody>
      </p:sp>
    </p:spTree>
    <p:extLst>
      <p:ext uri="{BB962C8B-B14F-4D97-AF65-F5344CB8AC3E}">
        <p14:creationId xmlns:p14="http://schemas.microsoft.com/office/powerpoint/2010/main" val="485311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ED1EE9-2AE5-474E-919D-71515A59EBC4}" type="slidenum">
              <a:rPr lang="en-US" smtClean="0"/>
              <a:pPr>
                <a:defRPr/>
              </a:pPr>
              <a:t>9</a:t>
            </a:fld>
            <a:endParaRPr lang="en-US" dirty="0"/>
          </a:p>
        </p:txBody>
      </p:sp>
    </p:spTree>
    <p:extLst>
      <p:ext uri="{BB962C8B-B14F-4D97-AF65-F5344CB8AC3E}">
        <p14:creationId xmlns:p14="http://schemas.microsoft.com/office/powerpoint/2010/main" val="1289807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5" name="Date Placeholder 29"/>
          <p:cNvSpPr>
            <a:spLocks noGrp="1"/>
          </p:cNvSpPr>
          <p:nvPr>
            <p:ph type="dt" sz="half" idx="10"/>
          </p:nvPr>
        </p:nvSpPr>
        <p:spPr/>
        <p:txBody>
          <a:bodyPr/>
          <a:lstStyle>
            <a:lvl1pPr>
              <a:defRPr/>
            </a:lvl1pPr>
          </a:lstStyle>
          <a:p>
            <a:pPr>
              <a:defRPr/>
            </a:pPr>
            <a:fld id="{9E90AE30-A71C-4FF6-9141-81BDCCE60452}" type="datetime1">
              <a:rPr lang="en-US" smtClean="0"/>
              <a:pPr>
                <a:defRPr/>
              </a:pPr>
              <a:t>12/6/2024</a:t>
            </a:fld>
            <a:endParaRPr lang="en-US" dirty="0"/>
          </a:p>
        </p:txBody>
      </p:sp>
      <p:sp>
        <p:nvSpPr>
          <p:cNvPr id="6" name="Footer Placeholder 18"/>
          <p:cNvSpPr>
            <a:spLocks noGrp="1"/>
          </p:cNvSpPr>
          <p:nvPr>
            <p:ph type="ftr" sz="quarter" idx="11"/>
          </p:nvPr>
        </p:nvSpPr>
        <p:spPr/>
        <p:txBody>
          <a:bodyPr/>
          <a:lstStyle>
            <a:lvl1pPr>
              <a:defRPr/>
            </a:lvl1pPr>
          </a:lstStyle>
          <a:p>
            <a:pPr>
              <a:defRPr/>
            </a:pPr>
            <a:endParaRPr lang="en-US" dirty="0"/>
          </a:p>
        </p:txBody>
      </p:sp>
      <p:sp>
        <p:nvSpPr>
          <p:cNvPr id="7" name="Slide Number Placeholder 26"/>
          <p:cNvSpPr>
            <a:spLocks noGrp="1"/>
          </p:cNvSpPr>
          <p:nvPr>
            <p:ph type="sldNum" sz="quarter" idx="12"/>
          </p:nvPr>
        </p:nvSpPr>
        <p:spPr/>
        <p:txBody>
          <a:bodyPr/>
          <a:lstStyle>
            <a:lvl1pPr>
              <a:defRPr/>
            </a:lvl1pPr>
          </a:lstStyle>
          <a:p>
            <a:pPr>
              <a:defRPr/>
            </a:pPr>
            <a:fld id="{B2C2034E-93EB-4F1F-B168-0B229DE2B00E}" type="slidenum">
              <a:rPr lang="en-US"/>
              <a:pPr>
                <a:defRPr/>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B0E50F03-63FB-4F3A-B25E-81EAF06336A4}" type="datetime1">
              <a:rPr lang="en-US" smtClean="0"/>
              <a:pPr>
                <a:defRPr/>
              </a:pPr>
              <a:t>12/6/2024</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27DFC361-38AE-40D2-958C-CAFB241BBF17}"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F483C14C-2C69-46B2-A258-D26F017B89D6}" type="datetime1">
              <a:rPr lang="en-US" smtClean="0"/>
              <a:pPr>
                <a:defRPr/>
              </a:pPr>
              <a:t>12/6/2024</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F96D0944-6337-4DFC-951E-39CAD9AA9691}" type="slidenum">
              <a:rPr lang="en-US"/>
              <a:pPr>
                <a:defRPr/>
              </a:pPr>
              <a:t>‹#›</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dirty="0"/>
          </a:p>
        </p:txBody>
      </p:sp>
      <p:sp>
        <p:nvSpPr>
          <p:cNvPr id="5" name="Footer Placeholder 4"/>
          <p:cNvSpPr>
            <a:spLocks noGrp="1"/>
          </p:cNvSpPr>
          <p:nvPr>
            <p:ph type="ftr" sz="quarter" idx="11"/>
          </p:nvPr>
        </p:nvSpPr>
        <p:spPr>
          <a:xfrm>
            <a:off x="685800" y="6248400"/>
            <a:ext cx="7772400" cy="4572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99EC1954-9724-406D-AF6F-695E4390C00E}"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3DCE4C3D-B9AB-4EDF-888C-A1BE8703EC6B}" type="datetime1">
              <a:rPr lang="en-US" smtClean="0"/>
              <a:pPr>
                <a:defRPr/>
              </a:pPr>
              <a:t>12/6/2024</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43C7DDCC-E674-43CF-923A-A96694F227EE}" type="slidenum">
              <a:rPr lang="en-US"/>
              <a:pPr>
                <a:defRPr/>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5C674F8-543F-4CE8-83F2-13D4817DA708}" type="datetime1">
              <a:rPr lang="en-US" smtClean="0"/>
              <a:pPr>
                <a:defRPr/>
              </a:pPr>
              <a:t>12/6/2024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327071-879E-4FC7-9F50-8A24286DEBC7}" type="slidenum">
              <a:rPr lang="en-US"/>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9"/>
          <p:cNvSpPr>
            <a:spLocks noGrp="1"/>
          </p:cNvSpPr>
          <p:nvPr>
            <p:ph type="dt" sz="half" idx="10"/>
          </p:nvPr>
        </p:nvSpPr>
        <p:spPr/>
        <p:txBody>
          <a:bodyPr/>
          <a:lstStyle>
            <a:lvl1pPr>
              <a:defRPr/>
            </a:lvl1pPr>
          </a:lstStyle>
          <a:p>
            <a:pPr>
              <a:defRPr/>
            </a:pPr>
            <a:fld id="{62527C7F-6FE9-43EC-84F8-DC372839BD9C}" type="datetime1">
              <a:rPr lang="en-US" smtClean="0"/>
              <a:pPr>
                <a:defRPr/>
              </a:pPr>
              <a:t>12/6/2024</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46BB7117-048E-45B1-B9B6-456F11FE7561}"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9"/>
          <p:cNvSpPr>
            <a:spLocks noGrp="1"/>
          </p:cNvSpPr>
          <p:nvPr>
            <p:ph type="dt" sz="half" idx="10"/>
          </p:nvPr>
        </p:nvSpPr>
        <p:spPr/>
        <p:txBody>
          <a:bodyPr/>
          <a:lstStyle>
            <a:lvl1pPr>
              <a:defRPr/>
            </a:lvl1pPr>
          </a:lstStyle>
          <a:p>
            <a:pPr>
              <a:defRPr/>
            </a:pPr>
            <a:fld id="{ECD8A907-1DC5-4534-9723-4FC9FC030016}" type="datetime1">
              <a:rPr lang="en-US" smtClean="0"/>
              <a:pPr>
                <a:defRPr/>
              </a:pPr>
              <a:t>12/6/2024</a:t>
            </a:fld>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dirty="0"/>
          </a:p>
        </p:txBody>
      </p:sp>
      <p:sp>
        <p:nvSpPr>
          <p:cNvPr id="9" name="Slide Number Placeholder 17"/>
          <p:cNvSpPr>
            <a:spLocks noGrp="1"/>
          </p:cNvSpPr>
          <p:nvPr>
            <p:ph type="sldNum" sz="quarter" idx="12"/>
          </p:nvPr>
        </p:nvSpPr>
        <p:spPr/>
        <p:txBody>
          <a:bodyPr/>
          <a:lstStyle>
            <a:lvl1pPr>
              <a:defRPr/>
            </a:lvl1pPr>
          </a:lstStyle>
          <a:p>
            <a:pPr>
              <a:defRPr/>
            </a:pPr>
            <a:fld id="{A561AFC4-4F1F-4A7D-97AA-D4706F3ECA0F}"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effectLst/>
        </p:spPr>
        <p:txBody>
          <a:bodyPr/>
          <a:lstStyle>
            <a:lvl1pPr>
              <a:defRPr sz="4800" cap="none" baseline="0">
                <a:effectLst>
                  <a:outerShdw blurRad="30000" dist="30000" dir="2700000" algn="tl" rotWithShape="0">
                    <a:schemeClr val="bg2">
                      <a:shade val="45000"/>
                      <a:satMod val="150000"/>
                      <a:alpha val="90000"/>
                    </a:schemeClr>
                  </a:outerShdw>
                </a:effectLst>
              </a:defRPr>
            </a:lvl1pPr>
          </a:lstStyle>
          <a:p>
            <a:r>
              <a:rPr lang="en-US"/>
              <a:t>Click to edit Master title style</a:t>
            </a:r>
            <a:endParaRPr lang="en-US" dirty="0"/>
          </a:p>
        </p:txBody>
      </p:sp>
      <p:sp>
        <p:nvSpPr>
          <p:cNvPr id="3" name="Date Placeholder 9"/>
          <p:cNvSpPr>
            <a:spLocks noGrp="1"/>
          </p:cNvSpPr>
          <p:nvPr>
            <p:ph type="dt" sz="half" idx="10"/>
          </p:nvPr>
        </p:nvSpPr>
        <p:spPr/>
        <p:txBody>
          <a:bodyPr/>
          <a:lstStyle>
            <a:lvl1pPr>
              <a:defRPr/>
            </a:lvl1pPr>
          </a:lstStyle>
          <a:p>
            <a:pPr>
              <a:defRPr/>
            </a:pPr>
            <a:fld id="{8E3636A2-B452-41A9-8FAA-ECD6770B12C7}" type="datetime1">
              <a:rPr lang="en-US" smtClean="0"/>
              <a:pPr>
                <a:defRPr/>
              </a:pPr>
              <a:t>12/6/2024</a:t>
            </a:fld>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dirty="0"/>
          </a:p>
        </p:txBody>
      </p:sp>
      <p:sp>
        <p:nvSpPr>
          <p:cNvPr id="5" name="Slide Number Placeholder 17"/>
          <p:cNvSpPr>
            <a:spLocks noGrp="1"/>
          </p:cNvSpPr>
          <p:nvPr>
            <p:ph type="sldNum" sz="quarter" idx="12"/>
          </p:nvPr>
        </p:nvSpPr>
        <p:spPr/>
        <p:txBody>
          <a:bodyPr/>
          <a:lstStyle>
            <a:lvl1pPr>
              <a:defRPr/>
            </a:lvl1pPr>
          </a:lstStyle>
          <a:p>
            <a:pPr>
              <a:defRPr/>
            </a:pPr>
            <a:fld id="{D443030A-C233-4E09-A5AA-3C622AD910AB}"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3940640-09C1-4CD0-A707-4005A37833D4}" type="datetime1">
              <a:rPr lang="en-US" smtClean="0"/>
              <a:pPr>
                <a:defRPr/>
              </a:pPr>
              <a:t>12/6/2024</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7AB5D465-74A6-4EC8-B76B-7C9E59746274}"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lstStyle>
            <a:lvl1pPr algn="l">
              <a:buNone/>
              <a:defRPr sz="5000" b="1"/>
            </a:lvl1pPr>
          </a:lstStyle>
          <a:p>
            <a:r>
              <a:rPr lang="en-US"/>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588F2B34-1887-4C1D-B0F8-32114B3937EC}" type="datetime1">
              <a:rPr lang="en-US" smtClean="0"/>
              <a:pPr>
                <a:defRPr/>
              </a:pPr>
              <a:t>12/6/2024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DA749463-9617-4198-A81A-83B4A5B87ED5}"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lstStyle>
            <a:lvl1pPr algn="r">
              <a:buNone/>
              <a:defRPr sz="2000" b="1"/>
            </a:lvl1pPr>
          </a:lstStyle>
          <a:p>
            <a:r>
              <a:rPr lang="en-US"/>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normAutofit/>
          </a:bodyPr>
          <a:lstStyle>
            <a:lvl1pPr>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376240" y="2543176"/>
            <a:ext cx="3429000" cy="914400"/>
          </a:xfrm>
        </p:spPr>
        <p:txBody>
          <a:bodyPr lIns="0" tIns="0" rIns="0" bIns="0"/>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6B687853-49C6-4AB5-B4F9-3C85E9CE7A61}" type="datetime1">
              <a:rPr lang="en-US" smtClean="0"/>
              <a:pPr>
                <a:defRPr/>
              </a:pPr>
              <a:t>12/6/2024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BA4D8D84-B93D-4260-B20C-9A4D31FD852F}"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a:t>Click to edit Master title style</a:t>
            </a:r>
            <a:endParaRPr lang="en-US" dirty="0"/>
          </a:p>
        </p:txBody>
      </p:sp>
      <p:sp>
        <p:nvSpPr>
          <p:cNvPr id="2057" name="Text Placeholder 29"/>
          <p:cNvSpPr>
            <a:spLocks noGrp="1"/>
          </p:cNvSpPr>
          <p:nvPr>
            <p:ph type="body" idx="1"/>
          </p:nvPr>
        </p:nvSpPr>
        <p:spPr bwMode="auto">
          <a:xfrm>
            <a:off x="457200" y="2179638"/>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fontAlgn="auto">
              <a:spcBef>
                <a:spcPts val="0"/>
              </a:spcBef>
              <a:spcAft>
                <a:spcPts val="0"/>
              </a:spcAft>
              <a:defRPr sz="1200" smtClean="0">
                <a:solidFill>
                  <a:schemeClr val="tx2">
                    <a:shade val="50000"/>
                  </a:schemeClr>
                </a:solidFill>
                <a:latin typeface="+mn-lt"/>
              </a:defRPr>
            </a:lvl1pPr>
          </a:lstStyle>
          <a:p>
            <a:pPr>
              <a:defRPr/>
            </a:pPr>
            <a:fld id="{425AFB78-B23A-4DD8-BDDD-310F13680AE1}" type="datetime1">
              <a:rPr lang="en-US" smtClean="0"/>
              <a:pPr>
                <a:defRPr/>
              </a:pPr>
              <a:t>12/6/2024</a:t>
            </a:fld>
            <a:endParaRPr lang="en-US" dirty="0"/>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fontAlgn="auto">
              <a:spcBef>
                <a:spcPts val="0"/>
              </a:spcBef>
              <a:spcAft>
                <a:spcPts val="0"/>
              </a:spcAft>
              <a:defRPr sz="1200">
                <a:solidFill>
                  <a:schemeClr val="tx2">
                    <a:shade val="50000"/>
                  </a:schemeClr>
                </a:solidFill>
                <a:latin typeface="+mn-lt"/>
              </a:defRPr>
            </a:lvl1pPr>
          </a:lstStyle>
          <a:p>
            <a:pPr>
              <a:defRPr/>
            </a:pPr>
            <a:endParaRPr lang="en-US" dirty="0"/>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fontAlgn="auto">
              <a:spcBef>
                <a:spcPts val="0"/>
              </a:spcBef>
              <a:spcAft>
                <a:spcPts val="0"/>
              </a:spcAft>
              <a:defRPr sz="1400" smtClean="0">
                <a:solidFill>
                  <a:schemeClr val="tx2">
                    <a:shade val="50000"/>
                  </a:schemeClr>
                </a:solidFill>
                <a:latin typeface="+mn-lt"/>
              </a:defRPr>
            </a:lvl1pPr>
          </a:lstStyle>
          <a:p>
            <a:pPr>
              <a:defRPr/>
            </a:pPr>
            <a:fld id="{3B0ADC0F-6EC1-48C9-B2A3-6BA042CB158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86" r:id="rId1"/>
    <p:sldLayoutId id="2147483679" r:id="rId2"/>
    <p:sldLayoutId id="2147483687" r:id="rId3"/>
    <p:sldLayoutId id="2147483680" r:id="rId4"/>
    <p:sldLayoutId id="2147483681" r:id="rId5"/>
    <p:sldLayoutId id="2147483682" r:id="rId6"/>
    <p:sldLayoutId id="2147483683" r:id="rId7"/>
    <p:sldLayoutId id="2147483688" r:id="rId8"/>
    <p:sldLayoutId id="2147483689" r:id="rId9"/>
    <p:sldLayoutId id="2147483684" r:id="rId10"/>
    <p:sldLayoutId id="2147483685" r:id="rId11"/>
    <p:sldLayoutId id="2147483690" r:id="rId12"/>
  </p:sldLayoutIdLst>
  <p:transition/>
  <p:hf sldNum="0" hdr="0" ftr="0" dt="0"/>
  <p:txStyles>
    <p:titleStyle>
      <a:lvl1pPr algn="l" rtl="0" fontAlgn="base">
        <a:spcBef>
          <a:spcPct val="0"/>
        </a:spcBef>
        <a:spcAft>
          <a:spcPct val="0"/>
        </a:spcAft>
        <a:defRPr sz="48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fontAlgn="base">
        <a:spcBef>
          <a:spcPct val="0"/>
        </a:spcBef>
        <a:spcAft>
          <a:spcPct val="0"/>
        </a:spcAft>
        <a:defRPr sz="4800" b="1">
          <a:solidFill>
            <a:srgbClr val="FFFFD2"/>
          </a:solidFill>
          <a:latin typeface="Corbel" pitchFamily="34" charset="0"/>
        </a:defRPr>
      </a:lvl2pPr>
      <a:lvl3pPr algn="l" rtl="0" fontAlgn="base">
        <a:spcBef>
          <a:spcPct val="0"/>
        </a:spcBef>
        <a:spcAft>
          <a:spcPct val="0"/>
        </a:spcAft>
        <a:defRPr sz="4800" b="1">
          <a:solidFill>
            <a:srgbClr val="FFFFD2"/>
          </a:solidFill>
          <a:latin typeface="Corbel" pitchFamily="34" charset="0"/>
        </a:defRPr>
      </a:lvl3pPr>
      <a:lvl4pPr algn="l" rtl="0" fontAlgn="base">
        <a:spcBef>
          <a:spcPct val="0"/>
        </a:spcBef>
        <a:spcAft>
          <a:spcPct val="0"/>
        </a:spcAft>
        <a:defRPr sz="4800" b="1">
          <a:solidFill>
            <a:srgbClr val="FFFFD2"/>
          </a:solidFill>
          <a:latin typeface="Corbel" pitchFamily="34" charset="0"/>
        </a:defRPr>
      </a:lvl4pPr>
      <a:lvl5pPr algn="l" rtl="0" fontAlgn="base">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p:titleStyle>
    <p:bodyStyle>
      <a:lvl1pPr marL="319088" indent="-319088" algn="l" rtl="0" fontAlgn="base">
        <a:spcBef>
          <a:spcPct val="20000"/>
        </a:spcBef>
        <a:spcAft>
          <a:spcPct val="0"/>
        </a:spcAft>
        <a:buClr>
          <a:schemeClr val="accent1"/>
        </a:buClr>
        <a:buSzPct val="70000"/>
        <a:buFont typeface="Wingdings 2" pitchFamily="18" charset="2"/>
        <a:buChar char=""/>
        <a:defRPr sz="3000" kern="1200">
          <a:solidFill>
            <a:schemeClr val="tx1"/>
          </a:solidFill>
          <a:latin typeface="+mn-lt"/>
          <a:ea typeface="+mn-ea"/>
          <a:cs typeface="+mn-cs"/>
        </a:defRPr>
      </a:lvl1pPr>
      <a:lvl2pPr marL="630238" indent="-273050" algn="l" rtl="0" fontAlgn="base">
        <a:spcBef>
          <a:spcPct val="20000"/>
        </a:spcBef>
        <a:spcAft>
          <a:spcPct val="0"/>
        </a:spcAft>
        <a:buClr>
          <a:schemeClr val="accent2"/>
        </a:buClr>
        <a:buFont typeface="Wingdings 2" pitchFamily="18" charset="2"/>
        <a:buChar char=""/>
        <a:defRPr sz="2600" kern="1200">
          <a:solidFill>
            <a:schemeClr val="tx1"/>
          </a:solidFill>
          <a:latin typeface="+mn-lt"/>
          <a:ea typeface="+mn-ea"/>
          <a:cs typeface="+mn-cs"/>
        </a:defRPr>
      </a:lvl2pPr>
      <a:lvl3pPr marL="922338" indent="-273050" algn="l" rtl="0" fontAlgn="base">
        <a:spcBef>
          <a:spcPct val="20000"/>
        </a:spcBef>
        <a:spcAft>
          <a:spcPct val="0"/>
        </a:spcAft>
        <a:buClr>
          <a:srgbClr val="FF953E"/>
        </a:buClr>
        <a:buFont typeface="Wingdings 2" pitchFamily="18" charset="2"/>
        <a:buChar char=""/>
        <a:defRPr sz="2400" kern="1200">
          <a:solidFill>
            <a:schemeClr val="tx1"/>
          </a:solidFill>
          <a:latin typeface="+mn-lt"/>
          <a:ea typeface="+mn-ea"/>
          <a:cs typeface="+mn-cs"/>
        </a:defRPr>
      </a:lvl3pPr>
      <a:lvl4pPr marL="1187450" indent="-228600" algn="l" rtl="0" fontAlgn="base">
        <a:spcBef>
          <a:spcPct val="20000"/>
        </a:spcBef>
        <a:spcAft>
          <a:spcPct val="0"/>
        </a:spcAft>
        <a:buClr>
          <a:srgbClr val="F8BD52"/>
        </a:buClr>
        <a:buFont typeface="Wingdings 2" pitchFamily="18" charset="2"/>
        <a:buChar char=""/>
        <a:defRPr sz="2200" kern="1200">
          <a:solidFill>
            <a:schemeClr val="tx1"/>
          </a:solidFill>
          <a:latin typeface="+mn-lt"/>
          <a:ea typeface="+mn-ea"/>
          <a:cs typeface="+mn-cs"/>
        </a:defRPr>
      </a:lvl4pPr>
      <a:lvl5pPr marL="1425575" indent="-228600" algn="l" rtl="0" fontAlgn="base">
        <a:spcBef>
          <a:spcPct val="20000"/>
        </a:spcBef>
        <a:spcAft>
          <a:spcPct val="0"/>
        </a:spcAft>
        <a:buClr>
          <a:srgbClr val="46A6BD"/>
        </a:buClr>
        <a:buFont typeface="Wingdings 2" pitchFamily="18" charset="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php.med.unsw.edu.au/embryology/images/a/ae/Ovary_corpus_luteum.j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19200"/>
            <a:ext cx="8229600" cy="2167128"/>
          </a:xfrm>
        </p:spPr>
        <p:txBody>
          <a:bodyPr>
            <a:normAutofit fontScale="90000"/>
          </a:bodyPr>
          <a:lstStyle/>
          <a:p>
            <a:pPr algn="ctr" fontAlgn="auto">
              <a:spcAft>
                <a:spcPts val="0"/>
              </a:spcAft>
              <a:defRPr/>
            </a:pPr>
            <a:r>
              <a:rPr lang="en-US" sz="6600" cap="none" dirty="0">
                <a:solidFill>
                  <a:schemeClr val="tx2">
                    <a:tint val="100000"/>
                    <a:satMod val="250000"/>
                  </a:schemeClr>
                </a:solidFill>
                <a:effectLst>
                  <a:outerShdw blurRad="38100" dist="38100" dir="2700000" algn="tl">
                    <a:srgbClr val="000000">
                      <a:alpha val="43137"/>
                    </a:srgbClr>
                  </a:outerShdw>
                  <a:reflection blurRad="12000" stA="25000" endPos="49000" dist="5000" dir="5400000" sy="-100000" algn="bl" rotWithShape="0"/>
                </a:effectLst>
              </a:rPr>
              <a:t>Apologetics-</a:t>
            </a:r>
            <a:br>
              <a:rPr lang="en-US" sz="6600" cap="none" dirty="0">
                <a:solidFill>
                  <a:schemeClr val="tx2">
                    <a:tint val="100000"/>
                    <a:satMod val="250000"/>
                  </a:schemeClr>
                </a:solidFill>
                <a:effectLst>
                  <a:outerShdw blurRad="38100" dist="38100" dir="2700000" algn="tl">
                    <a:srgbClr val="000000">
                      <a:alpha val="43137"/>
                    </a:srgbClr>
                  </a:outerShdw>
                  <a:reflection blurRad="12000" stA="25000" endPos="49000" dist="5000" dir="5400000" sy="-100000" algn="bl" rotWithShape="0"/>
                </a:effectLst>
              </a:rPr>
            </a:br>
            <a:r>
              <a:rPr lang="en-US" sz="6600" cap="none" dirty="0">
                <a:solidFill>
                  <a:schemeClr val="tx2">
                    <a:tint val="100000"/>
                    <a:satMod val="250000"/>
                  </a:schemeClr>
                </a:solidFill>
                <a:effectLst>
                  <a:outerShdw blurRad="38100" dist="38100" dir="2700000" algn="tl">
                    <a:srgbClr val="000000">
                      <a:alpha val="43137"/>
                    </a:srgbClr>
                  </a:outerShdw>
                  <a:reflection blurRad="12000" stA="25000" endPos="49000" dist="5000" dir="5400000" sy="-100000" algn="bl" rotWithShape="0"/>
                </a:effectLst>
              </a:rPr>
              <a:t>Natural Revelation-Human Body</a:t>
            </a:r>
          </a:p>
        </p:txBody>
      </p:sp>
      <p:sp>
        <p:nvSpPr>
          <p:cNvPr id="3" name="Subtitle 2"/>
          <p:cNvSpPr>
            <a:spLocks noGrp="1"/>
          </p:cNvSpPr>
          <p:nvPr>
            <p:ph type="subTitle" idx="1"/>
          </p:nvPr>
        </p:nvSpPr>
        <p:spPr>
          <a:xfrm>
            <a:off x="2057400" y="3886200"/>
            <a:ext cx="5105400" cy="1219200"/>
          </a:xfrm>
        </p:spPr>
        <p:txBody>
          <a:bodyPr>
            <a:normAutofit/>
          </a:bodyPr>
          <a:lstStyle/>
          <a:p>
            <a:pPr algn="ctr" fontAlgn="auto">
              <a:spcAft>
                <a:spcPts val="0"/>
              </a:spcAft>
              <a:buFont typeface="Wingdings 2"/>
              <a:buNone/>
              <a:defRPr/>
            </a:pPr>
            <a:r>
              <a:rPr lang="en-US" sz="3600" dirty="0">
                <a:latin typeface="Arial" pitchFamily="34" charset="0"/>
                <a:cs typeface="Arial" pitchFamily="34" charset="0"/>
              </a:rPr>
              <a:t>Tri-Cities</a:t>
            </a:r>
          </a:p>
          <a:p>
            <a:pPr algn="ctr" fontAlgn="auto">
              <a:spcAft>
                <a:spcPts val="0"/>
              </a:spcAft>
              <a:buFont typeface="Wingdings 2"/>
              <a:buNone/>
              <a:defRPr/>
            </a:pPr>
            <a:r>
              <a:rPr lang="en-US" sz="3600" dirty="0">
                <a:latin typeface="Arial" pitchFamily="34" charset="0"/>
                <a:cs typeface="Arial" pitchFamily="34" charset="0"/>
              </a:rPr>
              <a:t>December 9, 2024</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457200"/>
            <a:ext cx="9144000" cy="533400"/>
          </a:xfrm>
        </p:spPr>
        <p:txBody>
          <a:bodyPr>
            <a:noAutofit/>
          </a:bodyPr>
          <a:lstStyle/>
          <a:p>
            <a:pPr algn="ctr"/>
            <a:r>
              <a:rPr lang="en-US" sz="3200" b="1" dirty="0"/>
              <a:t>Dialectic Materialistic Scheme for the Origin of Life</a:t>
            </a:r>
          </a:p>
        </p:txBody>
      </p:sp>
      <p:sp>
        <p:nvSpPr>
          <p:cNvPr id="35843" name="Text Box 3"/>
          <p:cNvSpPr txBox="1">
            <a:spLocks noChangeArrowheads="1"/>
          </p:cNvSpPr>
          <p:nvPr/>
        </p:nvSpPr>
        <p:spPr bwMode="auto">
          <a:xfrm>
            <a:off x="0" y="1279525"/>
            <a:ext cx="8616654" cy="430887"/>
          </a:xfrm>
          <a:prstGeom prst="rect">
            <a:avLst/>
          </a:prstGeom>
          <a:noFill/>
          <a:ln w="9525">
            <a:noFill/>
            <a:miter lim="800000"/>
            <a:headEnd/>
            <a:tailEnd/>
          </a:ln>
          <a:effectLst/>
        </p:spPr>
        <p:txBody>
          <a:bodyPr wrap="none">
            <a:spAutoFit/>
          </a:bodyPr>
          <a:lstStyle/>
          <a:p>
            <a:r>
              <a:rPr lang="en-US" sz="2200" b="1" dirty="0">
                <a:latin typeface="+mn-lt"/>
              </a:rPr>
              <a:t>Premise:  On its own, matter organized, combined and became living.</a:t>
            </a:r>
          </a:p>
        </p:txBody>
      </p:sp>
      <p:sp>
        <p:nvSpPr>
          <p:cNvPr id="35844" name="Line 4"/>
          <p:cNvSpPr>
            <a:spLocks noChangeShapeType="1"/>
          </p:cNvSpPr>
          <p:nvPr/>
        </p:nvSpPr>
        <p:spPr bwMode="auto">
          <a:xfrm>
            <a:off x="457200" y="2971800"/>
            <a:ext cx="1371600" cy="0"/>
          </a:xfrm>
          <a:prstGeom prst="line">
            <a:avLst/>
          </a:prstGeom>
          <a:noFill/>
          <a:ln w="57150">
            <a:solidFill>
              <a:schemeClr val="tx1"/>
            </a:solidFill>
            <a:round/>
            <a:headEnd/>
            <a:tailEnd/>
          </a:ln>
          <a:effectLst/>
        </p:spPr>
        <p:txBody>
          <a:bodyPr/>
          <a:lstStyle/>
          <a:p>
            <a:endParaRPr lang="en-US" dirty="0"/>
          </a:p>
        </p:txBody>
      </p:sp>
      <p:sp>
        <p:nvSpPr>
          <p:cNvPr id="35845" name="Line 5"/>
          <p:cNvSpPr>
            <a:spLocks noChangeShapeType="1"/>
          </p:cNvSpPr>
          <p:nvPr/>
        </p:nvSpPr>
        <p:spPr bwMode="auto">
          <a:xfrm>
            <a:off x="457200" y="3962400"/>
            <a:ext cx="1371600" cy="0"/>
          </a:xfrm>
          <a:prstGeom prst="line">
            <a:avLst/>
          </a:prstGeom>
          <a:noFill/>
          <a:ln w="57150">
            <a:solidFill>
              <a:schemeClr val="tx1"/>
            </a:solidFill>
            <a:round/>
            <a:headEnd/>
            <a:tailEnd/>
          </a:ln>
          <a:effectLst/>
        </p:spPr>
        <p:txBody>
          <a:bodyPr/>
          <a:lstStyle/>
          <a:p>
            <a:endParaRPr lang="en-US" dirty="0"/>
          </a:p>
        </p:txBody>
      </p:sp>
      <p:sp>
        <p:nvSpPr>
          <p:cNvPr id="35846" name="Line 6"/>
          <p:cNvSpPr>
            <a:spLocks noChangeShapeType="1"/>
          </p:cNvSpPr>
          <p:nvPr/>
        </p:nvSpPr>
        <p:spPr bwMode="auto">
          <a:xfrm>
            <a:off x="1828800" y="3429000"/>
            <a:ext cx="1371600" cy="0"/>
          </a:xfrm>
          <a:prstGeom prst="line">
            <a:avLst/>
          </a:prstGeom>
          <a:noFill/>
          <a:ln w="57150">
            <a:solidFill>
              <a:schemeClr val="tx1"/>
            </a:solidFill>
            <a:round/>
            <a:headEnd/>
            <a:tailEnd/>
          </a:ln>
          <a:effectLst/>
        </p:spPr>
        <p:txBody>
          <a:bodyPr/>
          <a:lstStyle/>
          <a:p>
            <a:endParaRPr lang="en-US" dirty="0"/>
          </a:p>
        </p:txBody>
      </p:sp>
      <p:sp>
        <p:nvSpPr>
          <p:cNvPr id="35847" name="Line 7"/>
          <p:cNvSpPr>
            <a:spLocks noChangeShapeType="1"/>
          </p:cNvSpPr>
          <p:nvPr/>
        </p:nvSpPr>
        <p:spPr bwMode="auto">
          <a:xfrm>
            <a:off x="3200400" y="2895600"/>
            <a:ext cx="1371600" cy="0"/>
          </a:xfrm>
          <a:prstGeom prst="line">
            <a:avLst/>
          </a:prstGeom>
          <a:noFill/>
          <a:ln w="57150">
            <a:solidFill>
              <a:schemeClr val="tx1"/>
            </a:solidFill>
            <a:round/>
            <a:headEnd/>
            <a:tailEnd/>
          </a:ln>
          <a:effectLst/>
        </p:spPr>
        <p:txBody>
          <a:bodyPr/>
          <a:lstStyle/>
          <a:p>
            <a:endParaRPr lang="en-US" dirty="0"/>
          </a:p>
        </p:txBody>
      </p:sp>
      <p:sp>
        <p:nvSpPr>
          <p:cNvPr id="35849" name="Line 9"/>
          <p:cNvSpPr>
            <a:spLocks noChangeShapeType="1"/>
          </p:cNvSpPr>
          <p:nvPr/>
        </p:nvSpPr>
        <p:spPr bwMode="auto">
          <a:xfrm>
            <a:off x="1828800" y="2438400"/>
            <a:ext cx="1371600" cy="0"/>
          </a:xfrm>
          <a:prstGeom prst="line">
            <a:avLst/>
          </a:prstGeom>
          <a:noFill/>
          <a:ln w="57150">
            <a:solidFill>
              <a:schemeClr val="tx1"/>
            </a:solidFill>
            <a:round/>
            <a:headEnd/>
            <a:tailEnd/>
          </a:ln>
          <a:effectLst/>
        </p:spPr>
        <p:txBody>
          <a:bodyPr/>
          <a:lstStyle/>
          <a:p>
            <a:endParaRPr lang="en-US" dirty="0"/>
          </a:p>
        </p:txBody>
      </p:sp>
      <p:sp>
        <p:nvSpPr>
          <p:cNvPr id="35850" name="Line 10"/>
          <p:cNvSpPr>
            <a:spLocks noChangeShapeType="1"/>
          </p:cNvSpPr>
          <p:nvPr/>
        </p:nvSpPr>
        <p:spPr bwMode="auto">
          <a:xfrm>
            <a:off x="4572000" y="3352800"/>
            <a:ext cx="1371600" cy="0"/>
          </a:xfrm>
          <a:prstGeom prst="line">
            <a:avLst/>
          </a:prstGeom>
          <a:noFill/>
          <a:ln w="57150">
            <a:solidFill>
              <a:schemeClr val="tx1"/>
            </a:solidFill>
            <a:round/>
            <a:headEnd/>
            <a:tailEnd/>
          </a:ln>
          <a:effectLst/>
        </p:spPr>
        <p:txBody>
          <a:bodyPr/>
          <a:lstStyle/>
          <a:p>
            <a:endParaRPr lang="en-US" dirty="0"/>
          </a:p>
        </p:txBody>
      </p:sp>
      <p:sp>
        <p:nvSpPr>
          <p:cNvPr id="35851" name="Line 11"/>
          <p:cNvSpPr>
            <a:spLocks noChangeShapeType="1"/>
          </p:cNvSpPr>
          <p:nvPr/>
        </p:nvSpPr>
        <p:spPr bwMode="auto">
          <a:xfrm>
            <a:off x="4572000" y="4343400"/>
            <a:ext cx="1371600" cy="0"/>
          </a:xfrm>
          <a:prstGeom prst="line">
            <a:avLst/>
          </a:prstGeom>
          <a:noFill/>
          <a:ln w="57150">
            <a:solidFill>
              <a:schemeClr val="tx1"/>
            </a:solidFill>
            <a:round/>
            <a:headEnd/>
            <a:tailEnd/>
          </a:ln>
          <a:effectLst/>
        </p:spPr>
        <p:txBody>
          <a:bodyPr/>
          <a:lstStyle/>
          <a:p>
            <a:endParaRPr lang="en-US" dirty="0"/>
          </a:p>
        </p:txBody>
      </p:sp>
      <p:sp>
        <p:nvSpPr>
          <p:cNvPr id="35852" name="Line 12"/>
          <p:cNvSpPr>
            <a:spLocks noChangeShapeType="1"/>
          </p:cNvSpPr>
          <p:nvPr/>
        </p:nvSpPr>
        <p:spPr bwMode="auto">
          <a:xfrm>
            <a:off x="3200400" y="3886200"/>
            <a:ext cx="1371600" cy="0"/>
          </a:xfrm>
          <a:prstGeom prst="line">
            <a:avLst/>
          </a:prstGeom>
          <a:noFill/>
          <a:ln w="57150">
            <a:solidFill>
              <a:schemeClr val="tx1"/>
            </a:solidFill>
            <a:round/>
            <a:headEnd/>
            <a:tailEnd/>
          </a:ln>
          <a:effectLst/>
        </p:spPr>
        <p:txBody>
          <a:bodyPr/>
          <a:lstStyle/>
          <a:p>
            <a:endParaRPr lang="en-US" dirty="0"/>
          </a:p>
        </p:txBody>
      </p:sp>
      <p:sp>
        <p:nvSpPr>
          <p:cNvPr id="35856" name="Line 16"/>
          <p:cNvSpPr>
            <a:spLocks noChangeShapeType="1"/>
          </p:cNvSpPr>
          <p:nvPr/>
        </p:nvSpPr>
        <p:spPr bwMode="auto">
          <a:xfrm>
            <a:off x="1828800" y="2971800"/>
            <a:ext cx="0" cy="990600"/>
          </a:xfrm>
          <a:prstGeom prst="line">
            <a:avLst/>
          </a:prstGeom>
          <a:noFill/>
          <a:ln w="57150">
            <a:solidFill>
              <a:schemeClr val="tx1"/>
            </a:solidFill>
            <a:round/>
            <a:headEnd/>
            <a:tailEnd/>
          </a:ln>
          <a:effectLst/>
        </p:spPr>
        <p:txBody>
          <a:bodyPr/>
          <a:lstStyle/>
          <a:p>
            <a:endParaRPr lang="en-US" dirty="0"/>
          </a:p>
        </p:txBody>
      </p:sp>
      <p:sp>
        <p:nvSpPr>
          <p:cNvPr id="35857" name="Line 17"/>
          <p:cNvSpPr>
            <a:spLocks noChangeShapeType="1"/>
          </p:cNvSpPr>
          <p:nvPr/>
        </p:nvSpPr>
        <p:spPr bwMode="auto">
          <a:xfrm>
            <a:off x="3200400" y="2438400"/>
            <a:ext cx="0" cy="990600"/>
          </a:xfrm>
          <a:prstGeom prst="line">
            <a:avLst/>
          </a:prstGeom>
          <a:noFill/>
          <a:ln w="57150">
            <a:solidFill>
              <a:schemeClr val="tx1"/>
            </a:solidFill>
            <a:round/>
            <a:headEnd/>
            <a:tailEnd/>
          </a:ln>
          <a:effectLst/>
        </p:spPr>
        <p:txBody>
          <a:bodyPr/>
          <a:lstStyle/>
          <a:p>
            <a:endParaRPr lang="en-US" dirty="0"/>
          </a:p>
        </p:txBody>
      </p:sp>
      <p:sp>
        <p:nvSpPr>
          <p:cNvPr id="35858" name="Line 18"/>
          <p:cNvSpPr>
            <a:spLocks noChangeShapeType="1"/>
          </p:cNvSpPr>
          <p:nvPr/>
        </p:nvSpPr>
        <p:spPr bwMode="auto">
          <a:xfrm>
            <a:off x="4572000" y="2895600"/>
            <a:ext cx="0" cy="990600"/>
          </a:xfrm>
          <a:prstGeom prst="line">
            <a:avLst/>
          </a:prstGeom>
          <a:noFill/>
          <a:ln w="57150">
            <a:solidFill>
              <a:schemeClr val="tx1"/>
            </a:solidFill>
            <a:round/>
            <a:headEnd/>
            <a:tailEnd/>
          </a:ln>
          <a:effectLst/>
        </p:spPr>
        <p:txBody>
          <a:bodyPr/>
          <a:lstStyle/>
          <a:p>
            <a:endParaRPr lang="en-US" dirty="0"/>
          </a:p>
        </p:txBody>
      </p:sp>
      <p:sp>
        <p:nvSpPr>
          <p:cNvPr id="35859" name="Line 19"/>
          <p:cNvSpPr>
            <a:spLocks noChangeShapeType="1"/>
          </p:cNvSpPr>
          <p:nvPr/>
        </p:nvSpPr>
        <p:spPr bwMode="auto">
          <a:xfrm>
            <a:off x="5943600" y="3352800"/>
            <a:ext cx="0" cy="990600"/>
          </a:xfrm>
          <a:prstGeom prst="line">
            <a:avLst/>
          </a:prstGeom>
          <a:noFill/>
          <a:ln w="57150">
            <a:solidFill>
              <a:schemeClr val="tx1"/>
            </a:solidFill>
            <a:round/>
            <a:headEnd/>
            <a:tailEnd/>
          </a:ln>
          <a:effectLst/>
        </p:spPr>
        <p:txBody>
          <a:bodyPr/>
          <a:lstStyle/>
          <a:p>
            <a:endParaRPr lang="en-US" dirty="0"/>
          </a:p>
        </p:txBody>
      </p:sp>
      <p:sp>
        <p:nvSpPr>
          <p:cNvPr id="35861" name="Text Box 21"/>
          <p:cNvSpPr txBox="1">
            <a:spLocks noChangeArrowheads="1"/>
          </p:cNvSpPr>
          <p:nvPr/>
        </p:nvSpPr>
        <p:spPr bwMode="auto">
          <a:xfrm>
            <a:off x="1905000" y="2057400"/>
            <a:ext cx="1165704"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Organics</a:t>
            </a:r>
          </a:p>
        </p:txBody>
      </p:sp>
      <p:sp>
        <p:nvSpPr>
          <p:cNvPr id="35862" name="Text Box 22"/>
          <p:cNvSpPr txBox="1">
            <a:spLocks noChangeArrowheads="1"/>
          </p:cNvSpPr>
          <p:nvPr/>
        </p:nvSpPr>
        <p:spPr bwMode="auto">
          <a:xfrm>
            <a:off x="381000" y="3581400"/>
            <a:ext cx="1332416"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Inorganics</a:t>
            </a:r>
          </a:p>
        </p:txBody>
      </p:sp>
      <p:sp>
        <p:nvSpPr>
          <p:cNvPr id="35864" name="Text Box 24"/>
          <p:cNvSpPr txBox="1">
            <a:spLocks noChangeArrowheads="1"/>
          </p:cNvSpPr>
          <p:nvPr/>
        </p:nvSpPr>
        <p:spPr bwMode="auto">
          <a:xfrm>
            <a:off x="381000" y="2590800"/>
            <a:ext cx="1332416"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Inorganics</a:t>
            </a:r>
          </a:p>
        </p:txBody>
      </p:sp>
      <p:sp>
        <p:nvSpPr>
          <p:cNvPr id="35865" name="Text Box 25"/>
          <p:cNvSpPr txBox="1">
            <a:spLocks noChangeArrowheads="1"/>
          </p:cNvSpPr>
          <p:nvPr/>
        </p:nvSpPr>
        <p:spPr bwMode="auto">
          <a:xfrm>
            <a:off x="1905000" y="3048000"/>
            <a:ext cx="119936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Organics</a:t>
            </a:r>
          </a:p>
        </p:txBody>
      </p:sp>
      <p:sp>
        <p:nvSpPr>
          <p:cNvPr id="35866" name="Text Box 26"/>
          <p:cNvSpPr txBox="1">
            <a:spLocks noChangeArrowheads="1"/>
          </p:cNvSpPr>
          <p:nvPr/>
        </p:nvSpPr>
        <p:spPr bwMode="auto">
          <a:xfrm>
            <a:off x="2870200" y="3505200"/>
            <a:ext cx="1617751"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Bio-Organics</a:t>
            </a:r>
          </a:p>
        </p:txBody>
      </p:sp>
      <p:sp>
        <p:nvSpPr>
          <p:cNvPr id="35867" name="Text Box 27"/>
          <p:cNvSpPr txBox="1">
            <a:spLocks noChangeArrowheads="1"/>
          </p:cNvSpPr>
          <p:nvPr/>
        </p:nvSpPr>
        <p:spPr bwMode="auto">
          <a:xfrm>
            <a:off x="3200400" y="2514600"/>
            <a:ext cx="1617751"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Bio-Organics</a:t>
            </a:r>
          </a:p>
        </p:txBody>
      </p:sp>
      <p:sp>
        <p:nvSpPr>
          <p:cNvPr id="35868" name="Text Box 28"/>
          <p:cNvSpPr txBox="1">
            <a:spLocks noChangeArrowheads="1"/>
          </p:cNvSpPr>
          <p:nvPr/>
        </p:nvSpPr>
        <p:spPr bwMode="auto">
          <a:xfrm>
            <a:off x="4198938" y="3962400"/>
            <a:ext cx="166577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Bio-Polymers</a:t>
            </a:r>
          </a:p>
        </p:txBody>
      </p:sp>
      <p:sp>
        <p:nvSpPr>
          <p:cNvPr id="35869" name="Text Box 29"/>
          <p:cNvSpPr txBox="1">
            <a:spLocks noChangeArrowheads="1"/>
          </p:cNvSpPr>
          <p:nvPr/>
        </p:nvSpPr>
        <p:spPr bwMode="auto">
          <a:xfrm>
            <a:off x="4572000" y="2971800"/>
            <a:ext cx="166577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Bio-Polymers</a:t>
            </a:r>
            <a:endParaRPr lang="en-US" sz="2000" b="1" dirty="0">
              <a:solidFill>
                <a:schemeClr val="accent2"/>
              </a:solidFill>
            </a:endParaRPr>
          </a:p>
        </p:txBody>
      </p:sp>
      <p:sp>
        <p:nvSpPr>
          <p:cNvPr id="35873" name="Line 33"/>
          <p:cNvSpPr>
            <a:spLocks noChangeShapeType="1"/>
          </p:cNvSpPr>
          <p:nvPr/>
        </p:nvSpPr>
        <p:spPr bwMode="auto">
          <a:xfrm>
            <a:off x="457200" y="4648200"/>
            <a:ext cx="0" cy="1219200"/>
          </a:xfrm>
          <a:prstGeom prst="line">
            <a:avLst/>
          </a:prstGeom>
          <a:noFill/>
          <a:ln w="28575">
            <a:solidFill>
              <a:srgbClr val="FF3300"/>
            </a:solidFill>
            <a:round/>
            <a:headEnd/>
            <a:tailEnd/>
          </a:ln>
          <a:effectLst/>
        </p:spPr>
        <p:txBody>
          <a:bodyPr/>
          <a:lstStyle/>
          <a:p>
            <a:endParaRPr lang="en-US" dirty="0"/>
          </a:p>
        </p:txBody>
      </p:sp>
      <p:sp>
        <p:nvSpPr>
          <p:cNvPr id="35874" name="Line 34"/>
          <p:cNvSpPr>
            <a:spLocks noChangeShapeType="1"/>
          </p:cNvSpPr>
          <p:nvPr/>
        </p:nvSpPr>
        <p:spPr bwMode="auto">
          <a:xfrm>
            <a:off x="1828800" y="4648200"/>
            <a:ext cx="0" cy="1219200"/>
          </a:xfrm>
          <a:prstGeom prst="line">
            <a:avLst/>
          </a:prstGeom>
          <a:noFill/>
          <a:ln w="28575">
            <a:solidFill>
              <a:srgbClr val="FF3300"/>
            </a:solidFill>
            <a:round/>
            <a:headEnd/>
            <a:tailEnd/>
          </a:ln>
          <a:effectLst/>
        </p:spPr>
        <p:txBody>
          <a:bodyPr/>
          <a:lstStyle/>
          <a:p>
            <a:endParaRPr lang="en-US" dirty="0"/>
          </a:p>
        </p:txBody>
      </p:sp>
      <p:sp>
        <p:nvSpPr>
          <p:cNvPr id="35875" name="Line 35"/>
          <p:cNvSpPr>
            <a:spLocks noChangeShapeType="1"/>
          </p:cNvSpPr>
          <p:nvPr/>
        </p:nvSpPr>
        <p:spPr bwMode="auto">
          <a:xfrm>
            <a:off x="3200400" y="4648200"/>
            <a:ext cx="0" cy="1219200"/>
          </a:xfrm>
          <a:prstGeom prst="line">
            <a:avLst/>
          </a:prstGeom>
          <a:noFill/>
          <a:ln w="28575">
            <a:solidFill>
              <a:srgbClr val="FF3300"/>
            </a:solidFill>
            <a:round/>
            <a:headEnd/>
            <a:tailEnd/>
          </a:ln>
          <a:effectLst/>
        </p:spPr>
        <p:txBody>
          <a:bodyPr/>
          <a:lstStyle/>
          <a:p>
            <a:endParaRPr lang="en-US" dirty="0"/>
          </a:p>
        </p:txBody>
      </p:sp>
      <p:sp>
        <p:nvSpPr>
          <p:cNvPr id="35876" name="Line 36"/>
          <p:cNvSpPr>
            <a:spLocks noChangeShapeType="1"/>
          </p:cNvSpPr>
          <p:nvPr/>
        </p:nvSpPr>
        <p:spPr bwMode="auto">
          <a:xfrm>
            <a:off x="4572000" y="4648200"/>
            <a:ext cx="0" cy="1219200"/>
          </a:xfrm>
          <a:prstGeom prst="line">
            <a:avLst/>
          </a:prstGeom>
          <a:noFill/>
          <a:ln w="28575">
            <a:solidFill>
              <a:srgbClr val="FF3300"/>
            </a:solidFill>
            <a:round/>
            <a:headEnd/>
            <a:tailEnd/>
          </a:ln>
          <a:effectLst/>
        </p:spPr>
        <p:txBody>
          <a:bodyPr/>
          <a:lstStyle/>
          <a:p>
            <a:endParaRPr lang="en-US" dirty="0"/>
          </a:p>
        </p:txBody>
      </p:sp>
      <p:sp>
        <p:nvSpPr>
          <p:cNvPr id="35877" name="Line 37"/>
          <p:cNvSpPr>
            <a:spLocks noChangeShapeType="1"/>
          </p:cNvSpPr>
          <p:nvPr/>
        </p:nvSpPr>
        <p:spPr bwMode="auto">
          <a:xfrm>
            <a:off x="5943600" y="4648200"/>
            <a:ext cx="0" cy="1219200"/>
          </a:xfrm>
          <a:prstGeom prst="line">
            <a:avLst/>
          </a:prstGeom>
          <a:noFill/>
          <a:ln w="28575">
            <a:solidFill>
              <a:srgbClr val="FF3300"/>
            </a:solidFill>
            <a:round/>
            <a:headEnd/>
            <a:tailEnd/>
          </a:ln>
          <a:effectLst/>
        </p:spPr>
        <p:txBody>
          <a:bodyPr/>
          <a:lstStyle/>
          <a:p>
            <a:endParaRPr lang="en-US" dirty="0"/>
          </a:p>
        </p:txBody>
      </p:sp>
      <p:sp>
        <p:nvSpPr>
          <p:cNvPr id="35880" name="Text Box 40"/>
          <p:cNvSpPr txBox="1">
            <a:spLocks noChangeArrowheads="1"/>
          </p:cNvSpPr>
          <p:nvPr/>
        </p:nvSpPr>
        <p:spPr bwMode="auto">
          <a:xfrm>
            <a:off x="365125" y="4202113"/>
            <a:ext cx="1451038" cy="430887"/>
          </a:xfrm>
          <a:prstGeom prst="rect">
            <a:avLst/>
          </a:prstGeom>
          <a:noFill/>
          <a:ln w="9525">
            <a:noFill/>
            <a:miter lim="800000"/>
            <a:headEnd/>
            <a:tailEnd/>
          </a:ln>
          <a:effectLst/>
        </p:spPr>
        <p:txBody>
          <a:bodyPr wrap="none">
            <a:spAutoFit/>
          </a:bodyPr>
          <a:lstStyle/>
          <a:p>
            <a:r>
              <a:rPr lang="en-US" sz="2200" b="1" dirty="0">
                <a:latin typeface="+mn-lt"/>
              </a:rPr>
              <a:t>Examples:</a:t>
            </a:r>
          </a:p>
        </p:txBody>
      </p:sp>
      <p:sp>
        <p:nvSpPr>
          <p:cNvPr id="35881" name="Text Box 41"/>
          <p:cNvSpPr txBox="1">
            <a:spLocks noChangeArrowheads="1"/>
          </p:cNvSpPr>
          <p:nvPr/>
        </p:nvSpPr>
        <p:spPr bwMode="auto">
          <a:xfrm>
            <a:off x="441325" y="4608513"/>
            <a:ext cx="1471878" cy="1323439"/>
          </a:xfrm>
          <a:prstGeom prst="rect">
            <a:avLst/>
          </a:prstGeom>
          <a:noFill/>
          <a:ln w="9525">
            <a:noFill/>
            <a:miter lim="800000"/>
            <a:headEnd/>
            <a:tailEnd/>
          </a:ln>
          <a:effectLst/>
        </p:spPr>
        <p:txBody>
          <a:bodyPr wrap="none">
            <a:spAutoFit/>
          </a:bodyPr>
          <a:lstStyle/>
          <a:p>
            <a:r>
              <a:rPr lang="en-US" sz="2000" b="1" dirty="0">
                <a:latin typeface="+mn-lt"/>
              </a:rPr>
              <a:t>Carbon  C</a:t>
            </a:r>
          </a:p>
          <a:p>
            <a:r>
              <a:rPr lang="en-US" sz="2000" b="1" dirty="0">
                <a:latin typeface="+mn-lt"/>
              </a:rPr>
              <a:t>Oxygen  O</a:t>
            </a:r>
          </a:p>
          <a:p>
            <a:r>
              <a:rPr lang="en-US" sz="2000" b="1" dirty="0">
                <a:latin typeface="+mn-lt"/>
              </a:rPr>
              <a:t>Iron       Fe</a:t>
            </a:r>
          </a:p>
          <a:p>
            <a:r>
              <a:rPr lang="en-US" sz="2000" b="1" dirty="0">
                <a:latin typeface="+mn-lt"/>
              </a:rPr>
              <a:t>Water  H2O</a:t>
            </a:r>
          </a:p>
        </p:txBody>
      </p:sp>
      <p:sp>
        <p:nvSpPr>
          <p:cNvPr id="35882" name="Text Box 42"/>
          <p:cNvSpPr txBox="1">
            <a:spLocks noChangeArrowheads="1"/>
          </p:cNvSpPr>
          <p:nvPr/>
        </p:nvSpPr>
        <p:spPr bwMode="auto">
          <a:xfrm>
            <a:off x="1812925" y="4608513"/>
            <a:ext cx="1352678" cy="1323439"/>
          </a:xfrm>
          <a:prstGeom prst="rect">
            <a:avLst/>
          </a:prstGeom>
          <a:noFill/>
          <a:ln w="9525">
            <a:noFill/>
            <a:miter lim="800000"/>
            <a:headEnd/>
            <a:tailEnd/>
          </a:ln>
          <a:effectLst/>
        </p:spPr>
        <p:txBody>
          <a:bodyPr wrap="none">
            <a:spAutoFit/>
          </a:bodyPr>
          <a:lstStyle/>
          <a:p>
            <a:r>
              <a:rPr lang="en-US" sz="2000" b="1" dirty="0">
                <a:latin typeface="+mn-lt"/>
              </a:rPr>
              <a:t>Methane</a:t>
            </a:r>
          </a:p>
          <a:p>
            <a:r>
              <a:rPr lang="en-US" sz="2000" b="1" dirty="0">
                <a:latin typeface="+mn-lt"/>
              </a:rPr>
              <a:t>Carbon</a:t>
            </a:r>
          </a:p>
          <a:p>
            <a:r>
              <a:rPr lang="en-US" sz="2000" b="1" dirty="0">
                <a:latin typeface="+mn-lt"/>
              </a:rPr>
              <a:t>      Dioxide</a:t>
            </a:r>
          </a:p>
          <a:p>
            <a:r>
              <a:rPr lang="en-US" sz="2000" b="1" dirty="0">
                <a:latin typeface="+mn-lt"/>
              </a:rPr>
              <a:t>Alcohols</a:t>
            </a:r>
          </a:p>
        </p:txBody>
      </p:sp>
      <p:sp>
        <p:nvSpPr>
          <p:cNvPr id="35883" name="Text Box 43"/>
          <p:cNvSpPr txBox="1">
            <a:spLocks noChangeArrowheads="1"/>
          </p:cNvSpPr>
          <p:nvPr/>
        </p:nvSpPr>
        <p:spPr bwMode="auto">
          <a:xfrm>
            <a:off x="3155950" y="4595813"/>
            <a:ext cx="1559979" cy="1323439"/>
          </a:xfrm>
          <a:prstGeom prst="rect">
            <a:avLst/>
          </a:prstGeom>
          <a:noFill/>
          <a:ln w="9525">
            <a:noFill/>
            <a:miter lim="800000"/>
            <a:headEnd/>
            <a:tailEnd/>
          </a:ln>
          <a:effectLst/>
        </p:spPr>
        <p:txBody>
          <a:bodyPr wrap="none">
            <a:spAutoFit/>
          </a:bodyPr>
          <a:lstStyle/>
          <a:p>
            <a:r>
              <a:rPr lang="en-US" sz="2000" b="1" dirty="0">
                <a:latin typeface="+mn-lt"/>
              </a:rPr>
              <a:t>Amino Acids</a:t>
            </a:r>
          </a:p>
          <a:p>
            <a:r>
              <a:rPr lang="en-US" sz="2000" b="1" dirty="0">
                <a:latin typeface="+mn-lt"/>
              </a:rPr>
              <a:t>Sugars</a:t>
            </a:r>
          </a:p>
          <a:p>
            <a:r>
              <a:rPr lang="en-US" sz="2000" b="1" dirty="0">
                <a:latin typeface="+mn-lt"/>
              </a:rPr>
              <a:t>Carbo-</a:t>
            </a:r>
          </a:p>
          <a:p>
            <a:r>
              <a:rPr lang="en-US" sz="2000" b="1" dirty="0">
                <a:latin typeface="+mn-lt"/>
              </a:rPr>
              <a:t>     hydrates</a:t>
            </a:r>
          </a:p>
        </p:txBody>
      </p:sp>
      <p:sp>
        <p:nvSpPr>
          <p:cNvPr id="35884" name="Text Box 44"/>
          <p:cNvSpPr txBox="1">
            <a:spLocks noChangeArrowheads="1"/>
          </p:cNvSpPr>
          <p:nvPr/>
        </p:nvSpPr>
        <p:spPr bwMode="auto">
          <a:xfrm>
            <a:off x="4498975" y="4572000"/>
            <a:ext cx="1507144" cy="707886"/>
          </a:xfrm>
          <a:prstGeom prst="rect">
            <a:avLst/>
          </a:prstGeom>
          <a:noFill/>
          <a:ln w="9525">
            <a:noFill/>
            <a:miter lim="800000"/>
            <a:headEnd/>
            <a:tailEnd/>
          </a:ln>
          <a:effectLst/>
        </p:spPr>
        <p:txBody>
          <a:bodyPr wrap="none">
            <a:spAutoFit/>
          </a:bodyPr>
          <a:lstStyle/>
          <a:p>
            <a:r>
              <a:rPr lang="en-US" sz="2000" b="1" dirty="0">
                <a:latin typeface="+mn-lt"/>
              </a:rPr>
              <a:t>Proteins</a:t>
            </a:r>
          </a:p>
          <a:p>
            <a:r>
              <a:rPr lang="en-US" sz="2000" b="1" dirty="0">
                <a:latin typeface="+mn-lt"/>
              </a:rPr>
              <a:t>Nucleotides</a:t>
            </a:r>
          </a:p>
        </p:txBody>
      </p:sp>
      <p:sp>
        <p:nvSpPr>
          <p:cNvPr id="35887" name="Text Box 47"/>
          <p:cNvSpPr txBox="1">
            <a:spLocks noChangeArrowheads="1"/>
          </p:cNvSpPr>
          <p:nvPr/>
        </p:nvSpPr>
        <p:spPr bwMode="auto">
          <a:xfrm>
            <a:off x="441324" y="6030913"/>
            <a:ext cx="6984205" cy="461665"/>
          </a:xfrm>
          <a:prstGeom prst="rect">
            <a:avLst/>
          </a:prstGeom>
          <a:noFill/>
          <a:ln w="9525">
            <a:noFill/>
            <a:miter lim="800000"/>
            <a:headEnd/>
            <a:tailEnd/>
          </a:ln>
          <a:effectLst/>
        </p:spPr>
        <p:txBody>
          <a:bodyPr wrap="square">
            <a:spAutoFit/>
          </a:bodyPr>
          <a:lstStyle/>
          <a:p>
            <a:r>
              <a:rPr lang="en-US" sz="2000" b="1" dirty="0"/>
              <a:t>  </a:t>
            </a:r>
            <a:r>
              <a:rPr lang="en-US" sz="2400" b="1" dirty="0">
                <a:latin typeface="+mn-lt"/>
              </a:rPr>
              <a:t>~2-8               ~5                ~12                          </a:t>
            </a:r>
          </a:p>
        </p:txBody>
      </p:sp>
      <p:sp>
        <p:nvSpPr>
          <p:cNvPr id="35888" name="Line 48"/>
          <p:cNvSpPr>
            <a:spLocks noChangeShapeType="1"/>
          </p:cNvSpPr>
          <p:nvPr/>
        </p:nvSpPr>
        <p:spPr bwMode="auto">
          <a:xfrm>
            <a:off x="1447800" y="6248400"/>
            <a:ext cx="685800" cy="0"/>
          </a:xfrm>
          <a:prstGeom prst="line">
            <a:avLst/>
          </a:prstGeom>
          <a:noFill/>
          <a:ln w="101600">
            <a:solidFill>
              <a:srgbClr val="FF3300"/>
            </a:solidFill>
            <a:round/>
            <a:headEnd/>
            <a:tailEnd type="stealth" w="med" len="med"/>
          </a:ln>
          <a:effectLst/>
        </p:spPr>
        <p:txBody>
          <a:bodyPr/>
          <a:lstStyle/>
          <a:p>
            <a:endParaRPr lang="en-US" dirty="0"/>
          </a:p>
        </p:txBody>
      </p:sp>
      <p:sp>
        <p:nvSpPr>
          <p:cNvPr id="35889" name="Line 49"/>
          <p:cNvSpPr>
            <a:spLocks noChangeShapeType="1"/>
          </p:cNvSpPr>
          <p:nvPr/>
        </p:nvSpPr>
        <p:spPr bwMode="auto">
          <a:xfrm>
            <a:off x="2819400" y="6248400"/>
            <a:ext cx="685800" cy="0"/>
          </a:xfrm>
          <a:prstGeom prst="line">
            <a:avLst/>
          </a:prstGeom>
          <a:noFill/>
          <a:ln w="101600">
            <a:solidFill>
              <a:srgbClr val="FF3300"/>
            </a:solidFill>
            <a:round/>
            <a:headEnd/>
            <a:tailEnd type="stealth" w="med" len="med"/>
          </a:ln>
          <a:effectLst/>
        </p:spPr>
        <p:txBody>
          <a:bodyPr/>
          <a:lstStyle/>
          <a:p>
            <a:endParaRPr lang="en-US" dirty="0"/>
          </a:p>
        </p:txBody>
      </p:sp>
      <p:sp>
        <p:nvSpPr>
          <p:cNvPr id="35890" name="Line 50"/>
          <p:cNvSpPr>
            <a:spLocks noChangeShapeType="1"/>
          </p:cNvSpPr>
          <p:nvPr/>
        </p:nvSpPr>
        <p:spPr bwMode="auto">
          <a:xfrm>
            <a:off x="4191000" y="6248400"/>
            <a:ext cx="685800" cy="0"/>
          </a:xfrm>
          <a:prstGeom prst="line">
            <a:avLst/>
          </a:prstGeom>
          <a:noFill/>
          <a:ln w="101600">
            <a:solidFill>
              <a:srgbClr val="FF3300"/>
            </a:solidFill>
            <a:round/>
            <a:headEnd/>
            <a:tailEnd type="stealth" w="med" len="med"/>
          </a:ln>
          <a:effectLst/>
        </p:spPr>
        <p:txBody>
          <a:bodyPr/>
          <a:lstStyle/>
          <a:p>
            <a:endParaRPr lang="en-US" dirty="0"/>
          </a:p>
        </p:txBody>
      </p:sp>
    </p:spTree>
    <p:extLst>
      <p:ext uri="{BB962C8B-B14F-4D97-AF65-F5344CB8AC3E}">
        <p14:creationId xmlns:p14="http://schemas.microsoft.com/office/powerpoint/2010/main" val="1843883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457200"/>
            <a:ext cx="9144000" cy="533400"/>
          </a:xfrm>
        </p:spPr>
        <p:txBody>
          <a:bodyPr>
            <a:noAutofit/>
          </a:bodyPr>
          <a:lstStyle/>
          <a:p>
            <a:pPr algn="ctr"/>
            <a:r>
              <a:rPr lang="en-US" sz="3200" b="1" dirty="0"/>
              <a:t>Dialectic Materialistic Scheme for the Origin of Life</a:t>
            </a:r>
          </a:p>
        </p:txBody>
      </p:sp>
      <p:sp>
        <p:nvSpPr>
          <p:cNvPr id="35843" name="Text Box 3"/>
          <p:cNvSpPr txBox="1">
            <a:spLocks noChangeArrowheads="1"/>
          </p:cNvSpPr>
          <p:nvPr/>
        </p:nvSpPr>
        <p:spPr bwMode="auto">
          <a:xfrm>
            <a:off x="0" y="1279525"/>
            <a:ext cx="8616654" cy="430887"/>
          </a:xfrm>
          <a:prstGeom prst="rect">
            <a:avLst/>
          </a:prstGeom>
          <a:noFill/>
          <a:ln w="9525">
            <a:noFill/>
            <a:miter lim="800000"/>
            <a:headEnd/>
            <a:tailEnd/>
          </a:ln>
          <a:effectLst/>
        </p:spPr>
        <p:txBody>
          <a:bodyPr wrap="none">
            <a:spAutoFit/>
          </a:bodyPr>
          <a:lstStyle/>
          <a:p>
            <a:r>
              <a:rPr lang="en-US" sz="2200" b="1" dirty="0">
                <a:latin typeface="+mn-lt"/>
              </a:rPr>
              <a:t>Premise:  On its own, matter organized, combined and became living.</a:t>
            </a:r>
          </a:p>
        </p:txBody>
      </p:sp>
      <p:sp>
        <p:nvSpPr>
          <p:cNvPr id="35844" name="Line 4"/>
          <p:cNvSpPr>
            <a:spLocks noChangeShapeType="1"/>
          </p:cNvSpPr>
          <p:nvPr/>
        </p:nvSpPr>
        <p:spPr bwMode="auto">
          <a:xfrm>
            <a:off x="457200" y="2971800"/>
            <a:ext cx="1371600" cy="0"/>
          </a:xfrm>
          <a:prstGeom prst="line">
            <a:avLst/>
          </a:prstGeom>
          <a:noFill/>
          <a:ln w="57150">
            <a:solidFill>
              <a:schemeClr val="tx1"/>
            </a:solidFill>
            <a:round/>
            <a:headEnd/>
            <a:tailEnd/>
          </a:ln>
          <a:effectLst/>
        </p:spPr>
        <p:txBody>
          <a:bodyPr/>
          <a:lstStyle/>
          <a:p>
            <a:endParaRPr lang="en-US" dirty="0"/>
          </a:p>
        </p:txBody>
      </p:sp>
      <p:sp>
        <p:nvSpPr>
          <p:cNvPr id="35845" name="Line 5"/>
          <p:cNvSpPr>
            <a:spLocks noChangeShapeType="1"/>
          </p:cNvSpPr>
          <p:nvPr/>
        </p:nvSpPr>
        <p:spPr bwMode="auto">
          <a:xfrm>
            <a:off x="457200" y="3962400"/>
            <a:ext cx="1371600" cy="0"/>
          </a:xfrm>
          <a:prstGeom prst="line">
            <a:avLst/>
          </a:prstGeom>
          <a:noFill/>
          <a:ln w="57150">
            <a:solidFill>
              <a:schemeClr val="tx1"/>
            </a:solidFill>
            <a:round/>
            <a:headEnd/>
            <a:tailEnd/>
          </a:ln>
          <a:effectLst/>
        </p:spPr>
        <p:txBody>
          <a:bodyPr/>
          <a:lstStyle/>
          <a:p>
            <a:endParaRPr lang="en-US" dirty="0"/>
          </a:p>
        </p:txBody>
      </p:sp>
      <p:sp>
        <p:nvSpPr>
          <p:cNvPr id="35846" name="Line 6"/>
          <p:cNvSpPr>
            <a:spLocks noChangeShapeType="1"/>
          </p:cNvSpPr>
          <p:nvPr/>
        </p:nvSpPr>
        <p:spPr bwMode="auto">
          <a:xfrm>
            <a:off x="1828800" y="3429000"/>
            <a:ext cx="1371600" cy="0"/>
          </a:xfrm>
          <a:prstGeom prst="line">
            <a:avLst/>
          </a:prstGeom>
          <a:noFill/>
          <a:ln w="57150">
            <a:solidFill>
              <a:schemeClr val="tx1"/>
            </a:solidFill>
            <a:round/>
            <a:headEnd/>
            <a:tailEnd/>
          </a:ln>
          <a:effectLst/>
        </p:spPr>
        <p:txBody>
          <a:bodyPr/>
          <a:lstStyle/>
          <a:p>
            <a:endParaRPr lang="en-US" dirty="0"/>
          </a:p>
        </p:txBody>
      </p:sp>
      <p:sp>
        <p:nvSpPr>
          <p:cNvPr id="35847" name="Line 7"/>
          <p:cNvSpPr>
            <a:spLocks noChangeShapeType="1"/>
          </p:cNvSpPr>
          <p:nvPr/>
        </p:nvSpPr>
        <p:spPr bwMode="auto">
          <a:xfrm>
            <a:off x="3200400" y="2895600"/>
            <a:ext cx="1371600" cy="0"/>
          </a:xfrm>
          <a:prstGeom prst="line">
            <a:avLst/>
          </a:prstGeom>
          <a:noFill/>
          <a:ln w="57150">
            <a:solidFill>
              <a:schemeClr val="tx1"/>
            </a:solidFill>
            <a:round/>
            <a:headEnd/>
            <a:tailEnd/>
          </a:ln>
          <a:effectLst/>
        </p:spPr>
        <p:txBody>
          <a:bodyPr/>
          <a:lstStyle/>
          <a:p>
            <a:endParaRPr lang="en-US" dirty="0"/>
          </a:p>
        </p:txBody>
      </p:sp>
      <p:sp>
        <p:nvSpPr>
          <p:cNvPr id="35848" name="Line 8"/>
          <p:cNvSpPr>
            <a:spLocks noChangeShapeType="1"/>
          </p:cNvSpPr>
          <p:nvPr/>
        </p:nvSpPr>
        <p:spPr bwMode="auto">
          <a:xfrm>
            <a:off x="4572000" y="2362200"/>
            <a:ext cx="2743200" cy="0"/>
          </a:xfrm>
          <a:prstGeom prst="line">
            <a:avLst/>
          </a:prstGeom>
          <a:noFill/>
          <a:ln w="57150">
            <a:solidFill>
              <a:schemeClr val="tx1"/>
            </a:solidFill>
            <a:round/>
            <a:headEnd/>
            <a:tailEnd/>
          </a:ln>
          <a:effectLst/>
        </p:spPr>
        <p:txBody>
          <a:bodyPr/>
          <a:lstStyle/>
          <a:p>
            <a:endParaRPr lang="en-US" dirty="0"/>
          </a:p>
        </p:txBody>
      </p:sp>
      <p:sp>
        <p:nvSpPr>
          <p:cNvPr id="35849" name="Line 9"/>
          <p:cNvSpPr>
            <a:spLocks noChangeShapeType="1"/>
          </p:cNvSpPr>
          <p:nvPr/>
        </p:nvSpPr>
        <p:spPr bwMode="auto">
          <a:xfrm>
            <a:off x="1828800" y="2438400"/>
            <a:ext cx="1371600" cy="0"/>
          </a:xfrm>
          <a:prstGeom prst="line">
            <a:avLst/>
          </a:prstGeom>
          <a:noFill/>
          <a:ln w="57150">
            <a:solidFill>
              <a:schemeClr val="tx1"/>
            </a:solidFill>
            <a:round/>
            <a:headEnd/>
            <a:tailEnd/>
          </a:ln>
          <a:effectLst/>
        </p:spPr>
        <p:txBody>
          <a:bodyPr/>
          <a:lstStyle/>
          <a:p>
            <a:endParaRPr lang="en-US" dirty="0"/>
          </a:p>
        </p:txBody>
      </p:sp>
      <p:sp>
        <p:nvSpPr>
          <p:cNvPr id="35850" name="Line 10"/>
          <p:cNvSpPr>
            <a:spLocks noChangeShapeType="1"/>
          </p:cNvSpPr>
          <p:nvPr/>
        </p:nvSpPr>
        <p:spPr bwMode="auto">
          <a:xfrm>
            <a:off x="4572000" y="3352800"/>
            <a:ext cx="1371600" cy="0"/>
          </a:xfrm>
          <a:prstGeom prst="line">
            <a:avLst/>
          </a:prstGeom>
          <a:noFill/>
          <a:ln w="57150">
            <a:solidFill>
              <a:schemeClr val="tx1"/>
            </a:solidFill>
            <a:round/>
            <a:headEnd/>
            <a:tailEnd/>
          </a:ln>
          <a:effectLst/>
        </p:spPr>
        <p:txBody>
          <a:bodyPr/>
          <a:lstStyle/>
          <a:p>
            <a:endParaRPr lang="en-US" dirty="0"/>
          </a:p>
        </p:txBody>
      </p:sp>
      <p:sp>
        <p:nvSpPr>
          <p:cNvPr id="35851" name="Line 11"/>
          <p:cNvSpPr>
            <a:spLocks noChangeShapeType="1"/>
          </p:cNvSpPr>
          <p:nvPr/>
        </p:nvSpPr>
        <p:spPr bwMode="auto">
          <a:xfrm>
            <a:off x="4572000" y="4343400"/>
            <a:ext cx="1371600" cy="0"/>
          </a:xfrm>
          <a:prstGeom prst="line">
            <a:avLst/>
          </a:prstGeom>
          <a:noFill/>
          <a:ln w="57150">
            <a:solidFill>
              <a:schemeClr val="tx1"/>
            </a:solidFill>
            <a:round/>
            <a:headEnd/>
            <a:tailEnd/>
          </a:ln>
          <a:effectLst/>
        </p:spPr>
        <p:txBody>
          <a:bodyPr/>
          <a:lstStyle/>
          <a:p>
            <a:endParaRPr lang="en-US" dirty="0"/>
          </a:p>
        </p:txBody>
      </p:sp>
      <p:sp>
        <p:nvSpPr>
          <p:cNvPr id="35852" name="Line 12"/>
          <p:cNvSpPr>
            <a:spLocks noChangeShapeType="1"/>
          </p:cNvSpPr>
          <p:nvPr/>
        </p:nvSpPr>
        <p:spPr bwMode="auto">
          <a:xfrm>
            <a:off x="3200400" y="3886200"/>
            <a:ext cx="1371600" cy="0"/>
          </a:xfrm>
          <a:prstGeom prst="line">
            <a:avLst/>
          </a:prstGeom>
          <a:noFill/>
          <a:ln w="57150">
            <a:solidFill>
              <a:schemeClr val="tx1"/>
            </a:solidFill>
            <a:round/>
            <a:headEnd/>
            <a:tailEnd/>
          </a:ln>
          <a:effectLst/>
        </p:spPr>
        <p:txBody>
          <a:bodyPr/>
          <a:lstStyle/>
          <a:p>
            <a:endParaRPr lang="en-US" dirty="0"/>
          </a:p>
        </p:txBody>
      </p:sp>
      <p:sp>
        <p:nvSpPr>
          <p:cNvPr id="35853" name="Line 13"/>
          <p:cNvSpPr>
            <a:spLocks noChangeShapeType="1"/>
          </p:cNvSpPr>
          <p:nvPr/>
        </p:nvSpPr>
        <p:spPr bwMode="auto">
          <a:xfrm>
            <a:off x="5943600" y="2819400"/>
            <a:ext cx="1371600" cy="0"/>
          </a:xfrm>
          <a:prstGeom prst="line">
            <a:avLst/>
          </a:prstGeom>
          <a:noFill/>
          <a:ln w="57150">
            <a:solidFill>
              <a:schemeClr val="tx1"/>
            </a:solidFill>
            <a:round/>
            <a:headEnd/>
            <a:tailEnd/>
          </a:ln>
          <a:effectLst/>
        </p:spPr>
        <p:txBody>
          <a:bodyPr/>
          <a:lstStyle/>
          <a:p>
            <a:endParaRPr lang="en-US" dirty="0"/>
          </a:p>
        </p:txBody>
      </p:sp>
      <p:sp>
        <p:nvSpPr>
          <p:cNvPr id="35855" name="Line 15"/>
          <p:cNvSpPr>
            <a:spLocks noChangeShapeType="1"/>
          </p:cNvSpPr>
          <p:nvPr/>
        </p:nvSpPr>
        <p:spPr bwMode="auto">
          <a:xfrm>
            <a:off x="5943600" y="3810000"/>
            <a:ext cx="1371600" cy="0"/>
          </a:xfrm>
          <a:prstGeom prst="line">
            <a:avLst/>
          </a:prstGeom>
          <a:noFill/>
          <a:ln w="57150">
            <a:solidFill>
              <a:schemeClr val="tx1"/>
            </a:solidFill>
            <a:round/>
            <a:headEnd/>
            <a:tailEnd/>
          </a:ln>
          <a:effectLst/>
        </p:spPr>
        <p:txBody>
          <a:bodyPr/>
          <a:lstStyle/>
          <a:p>
            <a:endParaRPr lang="en-US" dirty="0"/>
          </a:p>
        </p:txBody>
      </p:sp>
      <p:sp>
        <p:nvSpPr>
          <p:cNvPr id="35856" name="Line 16"/>
          <p:cNvSpPr>
            <a:spLocks noChangeShapeType="1"/>
          </p:cNvSpPr>
          <p:nvPr/>
        </p:nvSpPr>
        <p:spPr bwMode="auto">
          <a:xfrm>
            <a:off x="1828800" y="2971800"/>
            <a:ext cx="0" cy="990600"/>
          </a:xfrm>
          <a:prstGeom prst="line">
            <a:avLst/>
          </a:prstGeom>
          <a:noFill/>
          <a:ln w="57150">
            <a:solidFill>
              <a:schemeClr val="tx1"/>
            </a:solidFill>
            <a:round/>
            <a:headEnd/>
            <a:tailEnd/>
          </a:ln>
          <a:effectLst/>
        </p:spPr>
        <p:txBody>
          <a:bodyPr/>
          <a:lstStyle/>
          <a:p>
            <a:endParaRPr lang="en-US" dirty="0"/>
          </a:p>
        </p:txBody>
      </p:sp>
      <p:sp>
        <p:nvSpPr>
          <p:cNvPr id="35857" name="Line 17"/>
          <p:cNvSpPr>
            <a:spLocks noChangeShapeType="1"/>
          </p:cNvSpPr>
          <p:nvPr/>
        </p:nvSpPr>
        <p:spPr bwMode="auto">
          <a:xfrm>
            <a:off x="3200400" y="2438400"/>
            <a:ext cx="0" cy="990600"/>
          </a:xfrm>
          <a:prstGeom prst="line">
            <a:avLst/>
          </a:prstGeom>
          <a:noFill/>
          <a:ln w="57150">
            <a:solidFill>
              <a:schemeClr val="tx1"/>
            </a:solidFill>
            <a:round/>
            <a:headEnd/>
            <a:tailEnd/>
          </a:ln>
          <a:effectLst/>
        </p:spPr>
        <p:txBody>
          <a:bodyPr/>
          <a:lstStyle/>
          <a:p>
            <a:endParaRPr lang="en-US" dirty="0"/>
          </a:p>
        </p:txBody>
      </p:sp>
      <p:sp>
        <p:nvSpPr>
          <p:cNvPr id="35858" name="Line 18"/>
          <p:cNvSpPr>
            <a:spLocks noChangeShapeType="1"/>
          </p:cNvSpPr>
          <p:nvPr/>
        </p:nvSpPr>
        <p:spPr bwMode="auto">
          <a:xfrm>
            <a:off x="4572000" y="2895600"/>
            <a:ext cx="0" cy="990600"/>
          </a:xfrm>
          <a:prstGeom prst="line">
            <a:avLst/>
          </a:prstGeom>
          <a:noFill/>
          <a:ln w="57150">
            <a:solidFill>
              <a:schemeClr val="tx1"/>
            </a:solidFill>
            <a:round/>
            <a:headEnd/>
            <a:tailEnd/>
          </a:ln>
          <a:effectLst/>
        </p:spPr>
        <p:txBody>
          <a:bodyPr/>
          <a:lstStyle/>
          <a:p>
            <a:endParaRPr lang="en-US" dirty="0"/>
          </a:p>
        </p:txBody>
      </p:sp>
      <p:sp>
        <p:nvSpPr>
          <p:cNvPr id="35859" name="Line 19"/>
          <p:cNvSpPr>
            <a:spLocks noChangeShapeType="1"/>
          </p:cNvSpPr>
          <p:nvPr/>
        </p:nvSpPr>
        <p:spPr bwMode="auto">
          <a:xfrm>
            <a:off x="5943600" y="3352800"/>
            <a:ext cx="0" cy="990600"/>
          </a:xfrm>
          <a:prstGeom prst="line">
            <a:avLst/>
          </a:prstGeom>
          <a:noFill/>
          <a:ln w="57150">
            <a:solidFill>
              <a:schemeClr val="tx1"/>
            </a:solidFill>
            <a:round/>
            <a:headEnd/>
            <a:tailEnd/>
          </a:ln>
          <a:effectLst/>
        </p:spPr>
        <p:txBody>
          <a:bodyPr/>
          <a:lstStyle/>
          <a:p>
            <a:endParaRPr lang="en-US" dirty="0"/>
          </a:p>
        </p:txBody>
      </p:sp>
      <p:sp>
        <p:nvSpPr>
          <p:cNvPr id="35860" name="Line 20"/>
          <p:cNvSpPr>
            <a:spLocks noChangeShapeType="1"/>
          </p:cNvSpPr>
          <p:nvPr/>
        </p:nvSpPr>
        <p:spPr bwMode="auto">
          <a:xfrm>
            <a:off x="7315200" y="2362200"/>
            <a:ext cx="0" cy="1447800"/>
          </a:xfrm>
          <a:prstGeom prst="line">
            <a:avLst/>
          </a:prstGeom>
          <a:noFill/>
          <a:ln w="57150">
            <a:solidFill>
              <a:schemeClr val="tx1"/>
            </a:solidFill>
            <a:round/>
            <a:headEnd/>
            <a:tailEnd/>
          </a:ln>
          <a:effectLst/>
        </p:spPr>
        <p:txBody>
          <a:bodyPr/>
          <a:lstStyle/>
          <a:p>
            <a:endParaRPr lang="en-US" dirty="0"/>
          </a:p>
        </p:txBody>
      </p:sp>
      <p:sp>
        <p:nvSpPr>
          <p:cNvPr id="35861" name="Text Box 21"/>
          <p:cNvSpPr txBox="1">
            <a:spLocks noChangeArrowheads="1"/>
          </p:cNvSpPr>
          <p:nvPr/>
        </p:nvSpPr>
        <p:spPr bwMode="auto">
          <a:xfrm>
            <a:off x="1905000" y="2057400"/>
            <a:ext cx="1165704"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Organics</a:t>
            </a:r>
          </a:p>
        </p:txBody>
      </p:sp>
      <p:sp>
        <p:nvSpPr>
          <p:cNvPr id="35862" name="Text Box 22"/>
          <p:cNvSpPr txBox="1">
            <a:spLocks noChangeArrowheads="1"/>
          </p:cNvSpPr>
          <p:nvPr/>
        </p:nvSpPr>
        <p:spPr bwMode="auto">
          <a:xfrm>
            <a:off x="381000" y="3581400"/>
            <a:ext cx="1332416"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Inorganics</a:t>
            </a:r>
          </a:p>
        </p:txBody>
      </p:sp>
      <p:sp>
        <p:nvSpPr>
          <p:cNvPr id="35864" name="Text Box 24"/>
          <p:cNvSpPr txBox="1">
            <a:spLocks noChangeArrowheads="1"/>
          </p:cNvSpPr>
          <p:nvPr/>
        </p:nvSpPr>
        <p:spPr bwMode="auto">
          <a:xfrm>
            <a:off x="381000" y="2590800"/>
            <a:ext cx="1332416"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Inorganics</a:t>
            </a:r>
          </a:p>
        </p:txBody>
      </p:sp>
      <p:sp>
        <p:nvSpPr>
          <p:cNvPr id="35865" name="Text Box 25"/>
          <p:cNvSpPr txBox="1">
            <a:spLocks noChangeArrowheads="1"/>
          </p:cNvSpPr>
          <p:nvPr/>
        </p:nvSpPr>
        <p:spPr bwMode="auto">
          <a:xfrm>
            <a:off x="1905000" y="3048000"/>
            <a:ext cx="119936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Organics</a:t>
            </a:r>
          </a:p>
        </p:txBody>
      </p:sp>
      <p:sp>
        <p:nvSpPr>
          <p:cNvPr id="35866" name="Text Box 26"/>
          <p:cNvSpPr txBox="1">
            <a:spLocks noChangeArrowheads="1"/>
          </p:cNvSpPr>
          <p:nvPr/>
        </p:nvSpPr>
        <p:spPr bwMode="auto">
          <a:xfrm>
            <a:off x="2870200" y="3505200"/>
            <a:ext cx="1617751"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Bio-Organics</a:t>
            </a:r>
          </a:p>
        </p:txBody>
      </p:sp>
      <p:sp>
        <p:nvSpPr>
          <p:cNvPr id="35867" name="Text Box 27"/>
          <p:cNvSpPr txBox="1">
            <a:spLocks noChangeArrowheads="1"/>
          </p:cNvSpPr>
          <p:nvPr/>
        </p:nvSpPr>
        <p:spPr bwMode="auto">
          <a:xfrm>
            <a:off x="3200400" y="2514600"/>
            <a:ext cx="1617751"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Bio-Organics</a:t>
            </a:r>
          </a:p>
        </p:txBody>
      </p:sp>
      <p:sp>
        <p:nvSpPr>
          <p:cNvPr id="35868" name="Text Box 28"/>
          <p:cNvSpPr txBox="1">
            <a:spLocks noChangeArrowheads="1"/>
          </p:cNvSpPr>
          <p:nvPr/>
        </p:nvSpPr>
        <p:spPr bwMode="auto">
          <a:xfrm>
            <a:off x="4198938" y="3962400"/>
            <a:ext cx="166577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Bio-Polymers</a:t>
            </a:r>
          </a:p>
        </p:txBody>
      </p:sp>
      <p:sp>
        <p:nvSpPr>
          <p:cNvPr id="35869" name="Text Box 29"/>
          <p:cNvSpPr txBox="1">
            <a:spLocks noChangeArrowheads="1"/>
          </p:cNvSpPr>
          <p:nvPr/>
        </p:nvSpPr>
        <p:spPr bwMode="auto">
          <a:xfrm>
            <a:off x="4572000" y="2971800"/>
            <a:ext cx="166577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Bio-Polymers</a:t>
            </a:r>
            <a:endParaRPr lang="en-US" sz="2000" b="1" dirty="0">
              <a:solidFill>
                <a:schemeClr val="accent2"/>
              </a:solidFill>
            </a:endParaRPr>
          </a:p>
        </p:txBody>
      </p:sp>
      <p:sp>
        <p:nvSpPr>
          <p:cNvPr id="35870" name="Text Box 30"/>
          <p:cNvSpPr txBox="1">
            <a:spLocks noChangeArrowheads="1"/>
          </p:cNvSpPr>
          <p:nvPr/>
        </p:nvSpPr>
        <p:spPr bwMode="auto">
          <a:xfrm>
            <a:off x="4351338" y="1965325"/>
            <a:ext cx="166577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Bio-Polymers</a:t>
            </a:r>
          </a:p>
        </p:txBody>
      </p:sp>
      <p:sp>
        <p:nvSpPr>
          <p:cNvPr id="35871" name="Text Box 31"/>
          <p:cNvSpPr txBox="1">
            <a:spLocks noChangeArrowheads="1"/>
          </p:cNvSpPr>
          <p:nvPr/>
        </p:nvSpPr>
        <p:spPr bwMode="auto">
          <a:xfrm>
            <a:off x="5903913" y="3733800"/>
            <a:ext cx="1988045"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Macromolecules</a:t>
            </a:r>
          </a:p>
        </p:txBody>
      </p:sp>
      <p:sp>
        <p:nvSpPr>
          <p:cNvPr id="35872" name="Text Box 32"/>
          <p:cNvSpPr txBox="1">
            <a:spLocks noChangeArrowheads="1"/>
          </p:cNvSpPr>
          <p:nvPr/>
        </p:nvSpPr>
        <p:spPr bwMode="auto">
          <a:xfrm>
            <a:off x="5181600" y="2438400"/>
            <a:ext cx="1988045"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Macromolecules</a:t>
            </a:r>
          </a:p>
        </p:txBody>
      </p:sp>
      <p:sp>
        <p:nvSpPr>
          <p:cNvPr id="35873" name="Line 33"/>
          <p:cNvSpPr>
            <a:spLocks noChangeShapeType="1"/>
          </p:cNvSpPr>
          <p:nvPr/>
        </p:nvSpPr>
        <p:spPr bwMode="auto">
          <a:xfrm>
            <a:off x="457200" y="4648200"/>
            <a:ext cx="0" cy="1219200"/>
          </a:xfrm>
          <a:prstGeom prst="line">
            <a:avLst/>
          </a:prstGeom>
          <a:noFill/>
          <a:ln w="28575">
            <a:solidFill>
              <a:srgbClr val="FF3300"/>
            </a:solidFill>
            <a:round/>
            <a:headEnd/>
            <a:tailEnd/>
          </a:ln>
          <a:effectLst/>
        </p:spPr>
        <p:txBody>
          <a:bodyPr/>
          <a:lstStyle/>
          <a:p>
            <a:endParaRPr lang="en-US" dirty="0"/>
          </a:p>
        </p:txBody>
      </p:sp>
      <p:sp>
        <p:nvSpPr>
          <p:cNvPr id="35874" name="Line 34"/>
          <p:cNvSpPr>
            <a:spLocks noChangeShapeType="1"/>
          </p:cNvSpPr>
          <p:nvPr/>
        </p:nvSpPr>
        <p:spPr bwMode="auto">
          <a:xfrm>
            <a:off x="1828800" y="4648200"/>
            <a:ext cx="0" cy="1219200"/>
          </a:xfrm>
          <a:prstGeom prst="line">
            <a:avLst/>
          </a:prstGeom>
          <a:noFill/>
          <a:ln w="28575">
            <a:solidFill>
              <a:srgbClr val="FF3300"/>
            </a:solidFill>
            <a:round/>
            <a:headEnd/>
            <a:tailEnd/>
          </a:ln>
          <a:effectLst/>
        </p:spPr>
        <p:txBody>
          <a:bodyPr/>
          <a:lstStyle/>
          <a:p>
            <a:endParaRPr lang="en-US" dirty="0"/>
          </a:p>
        </p:txBody>
      </p:sp>
      <p:sp>
        <p:nvSpPr>
          <p:cNvPr id="35875" name="Line 35"/>
          <p:cNvSpPr>
            <a:spLocks noChangeShapeType="1"/>
          </p:cNvSpPr>
          <p:nvPr/>
        </p:nvSpPr>
        <p:spPr bwMode="auto">
          <a:xfrm>
            <a:off x="3200400" y="4648200"/>
            <a:ext cx="0" cy="1219200"/>
          </a:xfrm>
          <a:prstGeom prst="line">
            <a:avLst/>
          </a:prstGeom>
          <a:noFill/>
          <a:ln w="28575">
            <a:solidFill>
              <a:srgbClr val="FF3300"/>
            </a:solidFill>
            <a:round/>
            <a:headEnd/>
            <a:tailEnd/>
          </a:ln>
          <a:effectLst/>
        </p:spPr>
        <p:txBody>
          <a:bodyPr/>
          <a:lstStyle/>
          <a:p>
            <a:endParaRPr lang="en-US" dirty="0"/>
          </a:p>
        </p:txBody>
      </p:sp>
      <p:sp>
        <p:nvSpPr>
          <p:cNvPr id="35876" name="Line 36"/>
          <p:cNvSpPr>
            <a:spLocks noChangeShapeType="1"/>
          </p:cNvSpPr>
          <p:nvPr/>
        </p:nvSpPr>
        <p:spPr bwMode="auto">
          <a:xfrm>
            <a:off x="4572000" y="4648200"/>
            <a:ext cx="0" cy="1219200"/>
          </a:xfrm>
          <a:prstGeom prst="line">
            <a:avLst/>
          </a:prstGeom>
          <a:noFill/>
          <a:ln w="28575">
            <a:solidFill>
              <a:srgbClr val="FF3300"/>
            </a:solidFill>
            <a:round/>
            <a:headEnd/>
            <a:tailEnd/>
          </a:ln>
          <a:effectLst/>
        </p:spPr>
        <p:txBody>
          <a:bodyPr/>
          <a:lstStyle/>
          <a:p>
            <a:endParaRPr lang="en-US" dirty="0"/>
          </a:p>
        </p:txBody>
      </p:sp>
      <p:sp>
        <p:nvSpPr>
          <p:cNvPr id="35877" name="Line 37"/>
          <p:cNvSpPr>
            <a:spLocks noChangeShapeType="1"/>
          </p:cNvSpPr>
          <p:nvPr/>
        </p:nvSpPr>
        <p:spPr bwMode="auto">
          <a:xfrm>
            <a:off x="5943600" y="4648200"/>
            <a:ext cx="0" cy="1219200"/>
          </a:xfrm>
          <a:prstGeom prst="line">
            <a:avLst/>
          </a:prstGeom>
          <a:noFill/>
          <a:ln w="28575">
            <a:solidFill>
              <a:srgbClr val="FF3300"/>
            </a:solidFill>
            <a:round/>
            <a:headEnd/>
            <a:tailEnd/>
          </a:ln>
          <a:effectLst/>
        </p:spPr>
        <p:txBody>
          <a:bodyPr/>
          <a:lstStyle/>
          <a:p>
            <a:endParaRPr lang="en-US" dirty="0"/>
          </a:p>
        </p:txBody>
      </p:sp>
      <p:sp>
        <p:nvSpPr>
          <p:cNvPr id="35878" name="Line 38"/>
          <p:cNvSpPr>
            <a:spLocks noChangeShapeType="1"/>
          </p:cNvSpPr>
          <p:nvPr/>
        </p:nvSpPr>
        <p:spPr bwMode="auto">
          <a:xfrm>
            <a:off x="7315200" y="4648200"/>
            <a:ext cx="0" cy="1219200"/>
          </a:xfrm>
          <a:prstGeom prst="line">
            <a:avLst/>
          </a:prstGeom>
          <a:noFill/>
          <a:ln w="28575">
            <a:solidFill>
              <a:srgbClr val="FF3300"/>
            </a:solidFill>
            <a:round/>
            <a:headEnd/>
            <a:tailEnd/>
          </a:ln>
          <a:effectLst/>
        </p:spPr>
        <p:txBody>
          <a:bodyPr/>
          <a:lstStyle/>
          <a:p>
            <a:endParaRPr lang="en-US" dirty="0"/>
          </a:p>
        </p:txBody>
      </p:sp>
      <p:sp>
        <p:nvSpPr>
          <p:cNvPr id="35880" name="Text Box 40"/>
          <p:cNvSpPr txBox="1">
            <a:spLocks noChangeArrowheads="1"/>
          </p:cNvSpPr>
          <p:nvPr/>
        </p:nvSpPr>
        <p:spPr bwMode="auto">
          <a:xfrm>
            <a:off x="365125" y="4202113"/>
            <a:ext cx="1451038" cy="430887"/>
          </a:xfrm>
          <a:prstGeom prst="rect">
            <a:avLst/>
          </a:prstGeom>
          <a:noFill/>
          <a:ln w="9525">
            <a:noFill/>
            <a:miter lim="800000"/>
            <a:headEnd/>
            <a:tailEnd/>
          </a:ln>
          <a:effectLst/>
        </p:spPr>
        <p:txBody>
          <a:bodyPr wrap="none">
            <a:spAutoFit/>
          </a:bodyPr>
          <a:lstStyle/>
          <a:p>
            <a:r>
              <a:rPr lang="en-US" sz="2200" b="1" dirty="0">
                <a:latin typeface="+mn-lt"/>
              </a:rPr>
              <a:t>Examples:</a:t>
            </a:r>
          </a:p>
        </p:txBody>
      </p:sp>
      <p:sp>
        <p:nvSpPr>
          <p:cNvPr id="35881" name="Text Box 41"/>
          <p:cNvSpPr txBox="1">
            <a:spLocks noChangeArrowheads="1"/>
          </p:cNvSpPr>
          <p:nvPr/>
        </p:nvSpPr>
        <p:spPr bwMode="auto">
          <a:xfrm>
            <a:off x="441325" y="4608513"/>
            <a:ext cx="1471878" cy="1323439"/>
          </a:xfrm>
          <a:prstGeom prst="rect">
            <a:avLst/>
          </a:prstGeom>
          <a:noFill/>
          <a:ln w="9525">
            <a:noFill/>
            <a:miter lim="800000"/>
            <a:headEnd/>
            <a:tailEnd/>
          </a:ln>
          <a:effectLst/>
        </p:spPr>
        <p:txBody>
          <a:bodyPr wrap="none">
            <a:spAutoFit/>
          </a:bodyPr>
          <a:lstStyle/>
          <a:p>
            <a:r>
              <a:rPr lang="en-US" sz="2000" b="1" dirty="0">
                <a:latin typeface="+mn-lt"/>
              </a:rPr>
              <a:t>Carbon  C</a:t>
            </a:r>
          </a:p>
          <a:p>
            <a:r>
              <a:rPr lang="en-US" sz="2000" b="1" dirty="0">
                <a:latin typeface="+mn-lt"/>
              </a:rPr>
              <a:t>Oxygen  O</a:t>
            </a:r>
          </a:p>
          <a:p>
            <a:r>
              <a:rPr lang="en-US" sz="2000" b="1" dirty="0">
                <a:latin typeface="+mn-lt"/>
              </a:rPr>
              <a:t>Iron       Fe</a:t>
            </a:r>
          </a:p>
          <a:p>
            <a:r>
              <a:rPr lang="en-US" sz="2000" b="1" dirty="0">
                <a:latin typeface="+mn-lt"/>
              </a:rPr>
              <a:t>Water  H2O</a:t>
            </a:r>
          </a:p>
        </p:txBody>
      </p:sp>
      <p:sp>
        <p:nvSpPr>
          <p:cNvPr id="35882" name="Text Box 42"/>
          <p:cNvSpPr txBox="1">
            <a:spLocks noChangeArrowheads="1"/>
          </p:cNvSpPr>
          <p:nvPr/>
        </p:nvSpPr>
        <p:spPr bwMode="auto">
          <a:xfrm>
            <a:off x="1812925" y="4608513"/>
            <a:ext cx="1352678" cy="1323439"/>
          </a:xfrm>
          <a:prstGeom prst="rect">
            <a:avLst/>
          </a:prstGeom>
          <a:noFill/>
          <a:ln w="9525">
            <a:noFill/>
            <a:miter lim="800000"/>
            <a:headEnd/>
            <a:tailEnd/>
          </a:ln>
          <a:effectLst/>
        </p:spPr>
        <p:txBody>
          <a:bodyPr wrap="none">
            <a:spAutoFit/>
          </a:bodyPr>
          <a:lstStyle/>
          <a:p>
            <a:r>
              <a:rPr lang="en-US" sz="2000" b="1" dirty="0">
                <a:latin typeface="+mn-lt"/>
              </a:rPr>
              <a:t>Methane</a:t>
            </a:r>
          </a:p>
          <a:p>
            <a:r>
              <a:rPr lang="en-US" sz="2000" b="1" dirty="0">
                <a:latin typeface="+mn-lt"/>
              </a:rPr>
              <a:t>Carbon</a:t>
            </a:r>
          </a:p>
          <a:p>
            <a:r>
              <a:rPr lang="en-US" sz="2000" b="1" dirty="0">
                <a:latin typeface="+mn-lt"/>
              </a:rPr>
              <a:t>      Dioxide</a:t>
            </a:r>
          </a:p>
          <a:p>
            <a:r>
              <a:rPr lang="en-US" sz="2000" b="1" dirty="0">
                <a:latin typeface="+mn-lt"/>
              </a:rPr>
              <a:t>Alcohols</a:t>
            </a:r>
          </a:p>
        </p:txBody>
      </p:sp>
      <p:sp>
        <p:nvSpPr>
          <p:cNvPr id="35883" name="Text Box 43"/>
          <p:cNvSpPr txBox="1">
            <a:spLocks noChangeArrowheads="1"/>
          </p:cNvSpPr>
          <p:nvPr/>
        </p:nvSpPr>
        <p:spPr bwMode="auto">
          <a:xfrm>
            <a:off x="3155950" y="4595813"/>
            <a:ext cx="1559979" cy="1323439"/>
          </a:xfrm>
          <a:prstGeom prst="rect">
            <a:avLst/>
          </a:prstGeom>
          <a:noFill/>
          <a:ln w="9525">
            <a:noFill/>
            <a:miter lim="800000"/>
            <a:headEnd/>
            <a:tailEnd/>
          </a:ln>
          <a:effectLst/>
        </p:spPr>
        <p:txBody>
          <a:bodyPr wrap="none">
            <a:spAutoFit/>
          </a:bodyPr>
          <a:lstStyle/>
          <a:p>
            <a:r>
              <a:rPr lang="en-US" sz="2000" b="1" dirty="0">
                <a:latin typeface="+mn-lt"/>
              </a:rPr>
              <a:t>Amino Acids</a:t>
            </a:r>
          </a:p>
          <a:p>
            <a:r>
              <a:rPr lang="en-US" sz="2000" b="1" dirty="0">
                <a:latin typeface="+mn-lt"/>
              </a:rPr>
              <a:t>Sugars</a:t>
            </a:r>
          </a:p>
          <a:p>
            <a:r>
              <a:rPr lang="en-US" sz="2000" b="1" dirty="0">
                <a:latin typeface="+mn-lt"/>
              </a:rPr>
              <a:t>Carbo-</a:t>
            </a:r>
          </a:p>
          <a:p>
            <a:r>
              <a:rPr lang="en-US" sz="2000" b="1" dirty="0">
                <a:latin typeface="+mn-lt"/>
              </a:rPr>
              <a:t>     hydrates</a:t>
            </a:r>
          </a:p>
        </p:txBody>
      </p:sp>
      <p:sp>
        <p:nvSpPr>
          <p:cNvPr id="35884" name="Text Box 44"/>
          <p:cNvSpPr txBox="1">
            <a:spLocks noChangeArrowheads="1"/>
          </p:cNvSpPr>
          <p:nvPr/>
        </p:nvSpPr>
        <p:spPr bwMode="auto">
          <a:xfrm>
            <a:off x="4498975" y="4572000"/>
            <a:ext cx="1507144" cy="707886"/>
          </a:xfrm>
          <a:prstGeom prst="rect">
            <a:avLst/>
          </a:prstGeom>
          <a:noFill/>
          <a:ln w="9525">
            <a:noFill/>
            <a:miter lim="800000"/>
            <a:headEnd/>
            <a:tailEnd/>
          </a:ln>
          <a:effectLst/>
        </p:spPr>
        <p:txBody>
          <a:bodyPr wrap="none">
            <a:spAutoFit/>
          </a:bodyPr>
          <a:lstStyle/>
          <a:p>
            <a:r>
              <a:rPr lang="en-US" sz="2000" b="1" dirty="0">
                <a:latin typeface="+mn-lt"/>
              </a:rPr>
              <a:t>Proteins</a:t>
            </a:r>
          </a:p>
          <a:p>
            <a:r>
              <a:rPr lang="en-US" sz="2000" b="1" dirty="0">
                <a:latin typeface="+mn-lt"/>
              </a:rPr>
              <a:t>Nucleotides</a:t>
            </a:r>
          </a:p>
        </p:txBody>
      </p:sp>
      <p:sp>
        <p:nvSpPr>
          <p:cNvPr id="35885" name="Text Box 45"/>
          <p:cNvSpPr txBox="1">
            <a:spLocks noChangeArrowheads="1"/>
          </p:cNvSpPr>
          <p:nvPr/>
        </p:nvSpPr>
        <p:spPr bwMode="auto">
          <a:xfrm>
            <a:off x="5899150" y="4595813"/>
            <a:ext cx="1526380" cy="1200329"/>
          </a:xfrm>
          <a:prstGeom prst="rect">
            <a:avLst/>
          </a:prstGeom>
          <a:noFill/>
          <a:ln w="9525">
            <a:noFill/>
            <a:miter lim="800000"/>
            <a:headEnd/>
            <a:tailEnd/>
          </a:ln>
          <a:effectLst/>
        </p:spPr>
        <p:txBody>
          <a:bodyPr wrap="none">
            <a:spAutoFit/>
          </a:bodyPr>
          <a:lstStyle/>
          <a:p>
            <a:r>
              <a:rPr lang="en-US" b="1" dirty="0">
                <a:latin typeface="+mn-lt"/>
              </a:rPr>
              <a:t>Polynucleo-</a:t>
            </a:r>
          </a:p>
          <a:p>
            <a:r>
              <a:rPr lang="en-US" b="1" dirty="0">
                <a:latin typeface="+mn-lt"/>
              </a:rPr>
              <a:t>              tides</a:t>
            </a:r>
          </a:p>
          <a:p>
            <a:r>
              <a:rPr lang="en-US" b="1" dirty="0">
                <a:latin typeface="+mn-lt"/>
              </a:rPr>
              <a:t>Nucleic Acids</a:t>
            </a:r>
          </a:p>
          <a:p>
            <a:r>
              <a:rPr lang="en-US" b="1" dirty="0">
                <a:latin typeface="+mn-lt"/>
              </a:rPr>
              <a:t>(RNA &amp; DNA)</a:t>
            </a:r>
          </a:p>
        </p:txBody>
      </p:sp>
      <p:sp>
        <p:nvSpPr>
          <p:cNvPr id="35887" name="Text Box 47"/>
          <p:cNvSpPr txBox="1">
            <a:spLocks noChangeArrowheads="1"/>
          </p:cNvSpPr>
          <p:nvPr/>
        </p:nvSpPr>
        <p:spPr bwMode="auto">
          <a:xfrm>
            <a:off x="441324" y="6030913"/>
            <a:ext cx="6984205" cy="461665"/>
          </a:xfrm>
          <a:prstGeom prst="rect">
            <a:avLst/>
          </a:prstGeom>
          <a:noFill/>
          <a:ln w="9525">
            <a:noFill/>
            <a:miter lim="800000"/>
            <a:headEnd/>
            <a:tailEnd/>
          </a:ln>
          <a:effectLst/>
        </p:spPr>
        <p:txBody>
          <a:bodyPr wrap="square">
            <a:spAutoFit/>
          </a:bodyPr>
          <a:lstStyle/>
          <a:p>
            <a:r>
              <a:rPr lang="en-US" sz="2000" b="1" dirty="0"/>
              <a:t>  </a:t>
            </a:r>
            <a:r>
              <a:rPr lang="en-US" sz="2400" b="1" dirty="0">
                <a:latin typeface="+mn-lt"/>
              </a:rPr>
              <a:t>~2-8               ~5                ~12              ~1200            </a:t>
            </a:r>
          </a:p>
        </p:txBody>
      </p:sp>
      <p:sp>
        <p:nvSpPr>
          <p:cNvPr id="35888" name="Line 48"/>
          <p:cNvSpPr>
            <a:spLocks noChangeShapeType="1"/>
          </p:cNvSpPr>
          <p:nvPr/>
        </p:nvSpPr>
        <p:spPr bwMode="auto">
          <a:xfrm>
            <a:off x="1447800" y="6248400"/>
            <a:ext cx="685800" cy="0"/>
          </a:xfrm>
          <a:prstGeom prst="line">
            <a:avLst/>
          </a:prstGeom>
          <a:noFill/>
          <a:ln w="101600">
            <a:solidFill>
              <a:srgbClr val="FF3300"/>
            </a:solidFill>
            <a:round/>
            <a:headEnd/>
            <a:tailEnd type="stealth" w="med" len="med"/>
          </a:ln>
          <a:effectLst/>
        </p:spPr>
        <p:txBody>
          <a:bodyPr/>
          <a:lstStyle/>
          <a:p>
            <a:endParaRPr lang="en-US" dirty="0"/>
          </a:p>
        </p:txBody>
      </p:sp>
      <p:sp>
        <p:nvSpPr>
          <p:cNvPr id="35889" name="Line 49"/>
          <p:cNvSpPr>
            <a:spLocks noChangeShapeType="1"/>
          </p:cNvSpPr>
          <p:nvPr/>
        </p:nvSpPr>
        <p:spPr bwMode="auto">
          <a:xfrm>
            <a:off x="2819400" y="6248400"/>
            <a:ext cx="685800" cy="0"/>
          </a:xfrm>
          <a:prstGeom prst="line">
            <a:avLst/>
          </a:prstGeom>
          <a:noFill/>
          <a:ln w="101600">
            <a:solidFill>
              <a:srgbClr val="FF3300"/>
            </a:solidFill>
            <a:round/>
            <a:headEnd/>
            <a:tailEnd type="stealth" w="med" len="med"/>
          </a:ln>
          <a:effectLst/>
        </p:spPr>
        <p:txBody>
          <a:bodyPr/>
          <a:lstStyle/>
          <a:p>
            <a:endParaRPr lang="en-US" dirty="0"/>
          </a:p>
        </p:txBody>
      </p:sp>
      <p:sp>
        <p:nvSpPr>
          <p:cNvPr id="35890" name="Line 50"/>
          <p:cNvSpPr>
            <a:spLocks noChangeShapeType="1"/>
          </p:cNvSpPr>
          <p:nvPr/>
        </p:nvSpPr>
        <p:spPr bwMode="auto">
          <a:xfrm>
            <a:off x="4191000" y="6248400"/>
            <a:ext cx="685800" cy="0"/>
          </a:xfrm>
          <a:prstGeom prst="line">
            <a:avLst/>
          </a:prstGeom>
          <a:noFill/>
          <a:ln w="101600">
            <a:solidFill>
              <a:srgbClr val="FF3300"/>
            </a:solidFill>
            <a:round/>
            <a:headEnd/>
            <a:tailEnd type="stealth" w="med" len="med"/>
          </a:ln>
          <a:effectLst/>
        </p:spPr>
        <p:txBody>
          <a:bodyPr/>
          <a:lstStyle/>
          <a:p>
            <a:endParaRPr lang="en-US" dirty="0"/>
          </a:p>
        </p:txBody>
      </p:sp>
      <p:sp>
        <p:nvSpPr>
          <p:cNvPr id="35891" name="Line 51"/>
          <p:cNvSpPr>
            <a:spLocks noChangeShapeType="1"/>
          </p:cNvSpPr>
          <p:nvPr/>
        </p:nvSpPr>
        <p:spPr bwMode="auto">
          <a:xfrm>
            <a:off x="5715000" y="6248400"/>
            <a:ext cx="685800" cy="0"/>
          </a:xfrm>
          <a:prstGeom prst="line">
            <a:avLst/>
          </a:prstGeom>
          <a:noFill/>
          <a:ln w="101600">
            <a:solidFill>
              <a:srgbClr val="FF3300"/>
            </a:solidFill>
            <a:round/>
            <a:headEnd/>
            <a:tailEnd type="stealth" w="med" len="med"/>
          </a:ln>
          <a:effectLst/>
        </p:spPr>
        <p:txBody>
          <a:bodyPr/>
          <a:lstStyle/>
          <a:p>
            <a:endParaRPr lang="en-US" dirty="0"/>
          </a:p>
        </p:txBody>
      </p:sp>
    </p:spTree>
    <p:extLst>
      <p:ext uri="{BB962C8B-B14F-4D97-AF65-F5344CB8AC3E}">
        <p14:creationId xmlns:p14="http://schemas.microsoft.com/office/powerpoint/2010/main" val="104362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457200"/>
            <a:ext cx="9144000" cy="533400"/>
          </a:xfrm>
        </p:spPr>
        <p:txBody>
          <a:bodyPr>
            <a:noAutofit/>
          </a:bodyPr>
          <a:lstStyle/>
          <a:p>
            <a:pPr algn="ctr"/>
            <a:r>
              <a:rPr lang="en-US" sz="3200" b="1" dirty="0"/>
              <a:t>Dialectic Materialistic Scheme for the Origin of Life</a:t>
            </a:r>
          </a:p>
        </p:txBody>
      </p:sp>
      <p:sp>
        <p:nvSpPr>
          <p:cNvPr id="35843" name="Text Box 3"/>
          <p:cNvSpPr txBox="1">
            <a:spLocks noChangeArrowheads="1"/>
          </p:cNvSpPr>
          <p:nvPr/>
        </p:nvSpPr>
        <p:spPr bwMode="auto">
          <a:xfrm>
            <a:off x="0" y="1279525"/>
            <a:ext cx="8616654" cy="430887"/>
          </a:xfrm>
          <a:prstGeom prst="rect">
            <a:avLst/>
          </a:prstGeom>
          <a:noFill/>
          <a:ln w="9525">
            <a:noFill/>
            <a:miter lim="800000"/>
            <a:headEnd/>
            <a:tailEnd/>
          </a:ln>
          <a:effectLst/>
        </p:spPr>
        <p:txBody>
          <a:bodyPr wrap="none">
            <a:spAutoFit/>
          </a:bodyPr>
          <a:lstStyle/>
          <a:p>
            <a:r>
              <a:rPr lang="en-US" sz="2200" b="1" dirty="0">
                <a:latin typeface="+mn-lt"/>
              </a:rPr>
              <a:t>Premise:  On its own, matter organized, combined and became living.</a:t>
            </a:r>
          </a:p>
        </p:txBody>
      </p:sp>
      <p:sp>
        <p:nvSpPr>
          <p:cNvPr id="35844" name="Line 4"/>
          <p:cNvSpPr>
            <a:spLocks noChangeShapeType="1"/>
          </p:cNvSpPr>
          <p:nvPr/>
        </p:nvSpPr>
        <p:spPr bwMode="auto">
          <a:xfrm>
            <a:off x="457200" y="2971800"/>
            <a:ext cx="1371600" cy="0"/>
          </a:xfrm>
          <a:prstGeom prst="line">
            <a:avLst/>
          </a:prstGeom>
          <a:noFill/>
          <a:ln w="57150">
            <a:solidFill>
              <a:schemeClr val="tx1"/>
            </a:solidFill>
            <a:round/>
            <a:headEnd/>
            <a:tailEnd/>
          </a:ln>
          <a:effectLst/>
        </p:spPr>
        <p:txBody>
          <a:bodyPr/>
          <a:lstStyle/>
          <a:p>
            <a:endParaRPr lang="en-US" dirty="0"/>
          </a:p>
        </p:txBody>
      </p:sp>
      <p:sp>
        <p:nvSpPr>
          <p:cNvPr id="35845" name="Line 5"/>
          <p:cNvSpPr>
            <a:spLocks noChangeShapeType="1"/>
          </p:cNvSpPr>
          <p:nvPr/>
        </p:nvSpPr>
        <p:spPr bwMode="auto">
          <a:xfrm>
            <a:off x="457200" y="3962400"/>
            <a:ext cx="1371600" cy="0"/>
          </a:xfrm>
          <a:prstGeom prst="line">
            <a:avLst/>
          </a:prstGeom>
          <a:noFill/>
          <a:ln w="57150">
            <a:solidFill>
              <a:schemeClr val="tx1"/>
            </a:solidFill>
            <a:round/>
            <a:headEnd/>
            <a:tailEnd/>
          </a:ln>
          <a:effectLst/>
        </p:spPr>
        <p:txBody>
          <a:bodyPr/>
          <a:lstStyle/>
          <a:p>
            <a:endParaRPr lang="en-US" dirty="0"/>
          </a:p>
        </p:txBody>
      </p:sp>
      <p:sp>
        <p:nvSpPr>
          <p:cNvPr id="35846" name="Line 6"/>
          <p:cNvSpPr>
            <a:spLocks noChangeShapeType="1"/>
          </p:cNvSpPr>
          <p:nvPr/>
        </p:nvSpPr>
        <p:spPr bwMode="auto">
          <a:xfrm>
            <a:off x="1828800" y="3429000"/>
            <a:ext cx="1371600" cy="0"/>
          </a:xfrm>
          <a:prstGeom prst="line">
            <a:avLst/>
          </a:prstGeom>
          <a:noFill/>
          <a:ln w="57150">
            <a:solidFill>
              <a:schemeClr val="tx1"/>
            </a:solidFill>
            <a:round/>
            <a:headEnd/>
            <a:tailEnd/>
          </a:ln>
          <a:effectLst/>
        </p:spPr>
        <p:txBody>
          <a:bodyPr/>
          <a:lstStyle/>
          <a:p>
            <a:endParaRPr lang="en-US" dirty="0"/>
          </a:p>
        </p:txBody>
      </p:sp>
      <p:sp>
        <p:nvSpPr>
          <p:cNvPr id="35847" name="Line 7"/>
          <p:cNvSpPr>
            <a:spLocks noChangeShapeType="1"/>
          </p:cNvSpPr>
          <p:nvPr/>
        </p:nvSpPr>
        <p:spPr bwMode="auto">
          <a:xfrm>
            <a:off x="3200400" y="2895600"/>
            <a:ext cx="1371600" cy="0"/>
          </a:xfrm>
          <a:prstGeom prst="line">
            <a:avLst/>
          </a:prstGeom>
          <a:noFill/>
          <a:ln w="57150">
            <a:solidFill>
              <a:schemeClr val="tx1"/>
            </a:solidFill>
            <a:round/>
            <a:headEnd/>
            <a:tailEnd/>
          </a:ln>
          <a:effectLst/>
        </p:spPr>
        <p:txBody>
          <a:bodyPr/>
          <a:lstStyle/>
          <a:p>
            <a:endParaRPr lang="en-US" dirty="0"/>
          </a:p>
        </p:txBody>
      </p:sp>
      <p:sp>
        <p:nvSpPr>
          <p:cNvPr id="35848" name="Line 8"/>
          <p:cNvSpPr>
            <a:spLocks noChangeShapeType="1"/>
          </p:cNvSpPr>
          <p:nvPr/>
        </p:nvSpPr>
        <p:spPr bwMode="auto">
          <a:xfrm>
            <a:off x="4572000" y="2362200"/>
            <a:ext cx="2743200" cy="0"/>
          </a:xfrm>
          <a:prstGeom prst="line">
            <a:avLst/>
          </a:prstGeom>
          <a:noFill/>
          <a:ln w="57150">
            <a:solidFill>
              <a:schemeClr val="tx1"/>
            </a:solidFill>
            <a:round/>
            <a:headEnd/>
            <a:tailEnd/>
          </a:ln>
          <a:effectLst/>
        </p:spPr>
        <p:txBody>
          <a:bodyPr/>
          <a:lstStyle/>
          <a:p>
            <a:endParaRPr lang="en-US" dirty="0"/>
          </a:p>
        </p:txBody>
      </p:sp>
      <p:sp>
        <p:nvSpPr>
          <p:cNvPr id="35849" name="Line 9"/>
          <p:cNvSpPr>
            <a:spLocks noChangeShapeType="1"/>
          </p:cNvSpPr>
          <p:nvPr/>
        </p:nvSpPr>
        <p:spPr bwMode="auto">
          <a:xfrm>
            <a:off x="1828800" y="2438400"/>
            <a:ext cx="1371600" cy="0"/>
          </a:xfrm>
          <a:prstGeom prst="line">
            <a:avLst/>
          </a:prstGeom>
          <a:noFill/>
          <a:ln w="57150">
            <a:solidFill>
              <a:schemeClr val="tx1"/>
            </a:solidFill>
            <a:round/>
            <a:headEnd/>
            <a:tailEnd/>
          </a:ln>
          <a:effectLst/>
        </p:spPr>
        <p:txBody>
          <a:bodyPr/>
          <a:lstStyle/>
          <a:p>
            <a:endParaRPr lang="en-US" dirty="0"/>
          </a:p>
        </p:txBody>
      </p:sp>
      <p:sp>
        <p:nvSpPr>
          <p:cNvPr id="35850" name="Line 10"/>
          <p:cNvSpPr>
            <a:spLocks noChangeShapeType="1"/>
          </p:cNvSpPr>
          <p:nvPr/>
        </p:nvSpPr>
        <p:spPr bwMode="auto">
          <a:xfrm>
            <a:off x="4572000" y="3352800"/>
            <a:ext cx="1371600" cy="0"/>
          </a:xfrm>
          <a:prstGeom prst="line">
            <a:avLst/>
          </a:prstGeom>
          <a:noFill/>
          <a:ln w="57150">
            <a:solidFill>
              <a:schemeClr val="tx1"/>
            </a:solidFill>
            <a:round/>
            <a:headEnd/>
            <a:tailEnd/>
          </a:ln>
          <a:effectLst/>
        </p:spPr>
        <p:txBody>
          <a:bodyPr/>
          <a:lstStyle/>
          <a:p>
            <a:endParaRPr lang="en-US" dirty="0"/>
          </a:p>
        </p:txBody>
      </p:sp>
      <p:sp>
        <p:nvSpPr>
          <p:cNvPr id="35851" name="Line 11"/>
          <p:cNvSpPr>
            <a:spLocks noChangeShapeType="1"/>
          </p:cNvSpPr>
          <p:nvPr/>
        </p:nvSpPr>
        <p:spPr bwMode="auto">
          <a:xfrm>
            <a:off x="4572000" y="4343400"/>
            <a:ext cx="1371600" cy="0"/>
          </a:xfrm>
          <a:prstGeom prst="line">
            <a:avLst/>
          </a:prstGeom>
          <a:noFill/>
          <a:ln w="57150">
            <a:solidFill>
              <a:schemeClr val="tx1"/>
            </a:solidFill>
            <a:round/>
            <a:headEnd/>
            <a:tailEnd/>
          </a:ln>
          <a:effectLst/>
        </p:spPr>
        <p:txBody>
          <a:bodyPr/>
          <a:lstStyle/>
          <a:p>
            <a:endParaRPr lang="en-US" dirty="0"/>
          </a:p>
        </p:txBody>
      </p:sp>
      <p:sp>
        <p:nvSpPr>
          <p:cNvPr id="35852" name="Line 12"/>
          <p:cNvSpPr>
            <a:spLocks noChangeShapeType="1"/>
          </p:cNvSpPr>
          <p:nvPr/>
        </p:nvSpPr>
        <p:spPr bwMode="auto">
          <a:xfrm>
            <a:off x="3200400" y="3886200"/>
            <a:ext cx="1371600" cy="0"/>
          </a:xfrm>
          <a:prstGeom prst="line">
            <a:avLst/>
          </a:prstGeom>
          <a:noFill/>
          <a:ln w="57150">
            <a:solidFill>
              <a:schemeClr val="tx1"/>
            </a:solidFill>
            <a:round/>
            <a:headEnd/>
            <a:tailEnd/>
          </a:ln>
          <a:effectLst/>
        </p:spPr>
        <p:txBody>
          <a:bodyPr/>
          <a:lstStyle/>
          <a:p>
            <a:endParaRPr lang="en-US" dirty="0"/>
          </a:p>
        </p:txBody>
      </p:sp>
      <p:sp>
        <p:nvSpPr>
          <p:cNvPr id="35853" name="Line 13"/>
          <p:cNvSpPr>
            <a:spLocks noChangeShapeType="1"/>
          </p:cNvSpPr>
          <p:nvPr/>
        </p:nvSpPr>
        <p:spPr bwMode="auto">
          <a:xfrm>
            <a:off x="5943600" y="2819400"/>
            <a:ext cx="1371600" cy="0"/>
          </a:xfrm>
          <a:prstGeom prst="line">
            <a:avLst/>
          </a:prstGeom>
          <a:noFill/>
          <a:ln w="57150">
            <a:solidFill>
              <a:schemeClr val="tx1"/>
            </a:solidFill>
            <a:round/>
            <a:headEnd/>
            <a:tailEnd/>
          </a:ln>
          <a:effectLst/>
        </p:spPr>
        <p:txBody>
          <a:bodyPr/>
          <a:lstStyle/>
          <a:p>
            <a:endParaRPr lang="en-US" dirty="0"/>
          </a:p>
        </p:txBody>
      </p:sp>
      <p:sp>
        <p:nvSpPr>
          <p:cNvPr id="35854" name="Line 14"/>
          <p:cNvSpPr>
            <a:spLocks noChangeShapeType="1"/>
          </p:cNvSpPr>
          <p:nvPr/>
        </p:nvSpPr>
        <p:spPr bwMode="auto">
          <a:xfrm>
            <a:off x="7315200" y="3276600"/>
            <a:ext cx="1371600" cy="0"/>
          </a:xfrm>
          <a:prstGeom prst="line">
            <a:avLst/>
          </a:prstGeom>
          <a:noFill/>
          <a:ln w="57150">
            <a:solidFill>
              <a:schemeClr val="tx1"/>
            </a:solidFill>
            <a:round/>
            <a:headEnd/>
            <a:tailEnd/>
          </a:ln>
          <a:effectLst/>
        </p:spPr>
        <p:txBody>
          <a:bodyPr/>
          <a:lstStyle/>
          <a:p>
            <a:endParaRPr lang="en-US" dirty="0"/>
          </a:p>
        </p:txBody>
      </p:sp>
      <p:sp>
        <p:nvSpPr>
          <p:cNvPr id="35855" name="Line 15"/>
          <p:cNvSpPr>
            <a:spLocks noChangeShapeType="1"/>
          </p:cNvSpPr>
          <p:nvPr/>
        </p:nvSpPr>
        <p:spPr bwMode="auto">
          <a:xfrm>
            <a:off x="5943600" y="3810000"/>
            <a:ext cx="1371600" cy="0"/>
          </a:xfrm>
          <a:prstGeom prst="line">
            <a:avLst/>
          </a:prstGeom>
          <a:noFill/>
          <a:ln w="57150">
            <a:solidFill>
              <a:schemeClr val="tx1"/>
            </a:solidFill>
            <a:round/>
            <a:headEnd/>
            <a:tailEnd/>
          </a:ln>
          <a:effectLst/>
        </p:spPr>
        <p:txBody>
          <a:bodyPr/>
          <a:lstStyle/>
          <a:p>
            <a:endParaRPr lang="en-US" dirty="0"/>
          </a:p>
        </p:txBody>
      </p:sp>
      <p:sp>
        <p:nvSpPr>
          <p:cNvPr id="35856" name="Line 16"/>
          <p:cNvSpPr>
            <a:spLocks noChangeShapeType="1"/>
          </p:cNvSpPr>
          <p:nvPr/>
        </p:nvSpPr>
        <p:spPr bwMode="auto">
          <a:xfrm>
            <a:off x="1828800" y="2971800"/>
            <a:ext cx="0" cy="990600"/>
          </a:xfrm>
          <a:prstGeom prst="line">
            <a:avLst/>
          </a:prstGeom>
          <a:noFill/>
          <a:ln w="57150">
            <a:solidFill>
              <a:schemeClr val="tx1"/>
            </a:solidFill>
            <a:round/>
            <a:headEnd/>
            <a:tailEnd/>
          </a:ln>
          <a:effectLst/>
        </p:spPr>
        <p:txBody>
          <a:bodyPr/>
          <a:lstStyle/>
          <a:p>
            <a:endParaRPr lang="en-US" dirty="0"/>
          </a:p>
        </p:txBody>
      </p:sp>
      <p:sp>
        <p:nvSpPr>
          <p:cNvPr id="35857" name="Line 17"/>
          <p:cNvSpPr>
            <a:spLocks noChangeShapeType="1"/>
          </p:cNvSpPr>
          <p:nvPr/>
        </p:nvSpPr>
        <p:spPr bwMode="auto">
          <a:xfrm>
            <a:off x="3200400" y="2438400"/>
            <a:ext cx="0" cy="990600"/>
          </a:xfrm>
          <a:prstGeom prst="line">
            <a:avLst/>
          </a:prstGeom>
          <a:noFill/>
          <a:ln w="57150">
            <a:solidFill>
              <a:schemeClr val="tx1"/>
            </a:solidFill>
            <a:round/>
            <a:headEnd/>
            <a:tailEnd/>
          </a:ln>
          <a:effectLst/>
        </p:spPr>
        <p:txBody>
          <a:bodyPr/>
          <a:lstStyle/>
          <a:p>
            <a:endParaRPr lang="en-US" dirty="0"/>
          </a:p>
        </p:txBody>
      </p:sp>
      <p:sp>
        <p:nvSpPr>
          <p:cNvPr id="35858" name="Line 18"/>
          <p:cNvSpPr>
            <a:spLocks noChangeShapeType="1"/>
          </p:cNvSpPr>
          <p:nvPr/>
        </p:nvSpPr>
        <p:spPr bwMode="auto">
          <a:xfrm>
            <a:off x="4572000" y="2895600"/>
            <a:ext cx="0" cy="990600"/>
          </a:xfrm>
          <a:prstGeom prst="line">
            <a:avLst/>
          </a:prstGeom>
          <a:noFill/>
          <a:ln w="57150">
            <a:solidFill>
              <a:schemeClr val="tx1"/>
            </a:solidFill>
            <a:round/>
            <a:headEnd/>
            <a:tailEnd/>
          </a:ln>
          <a:effectLst/>
        </p:spPr>
        <p:txBody>
          <a:bodyPr/>
          <a:lstStyle/>
          <a:p>
            <a:endParaRPr lang="en-US" dirty="0"/>
          </a:p>
        </p:txBody>
      </p:sp>
      <p:sp>
        <p:nvSpPr>
          <p:cNvPr id="35859" name="Line 19"/>
          <p:cNvSpPr>
            <a:spLocks noChangeShapeType="1"/>
          </p:cNvSpPr>
          <p:nvPr/>
        </p:nvSpPr>
        <p:spPr bwMode="auto">
          <a:xfrm>
            <a:off x="5943600" y="3352800"/>
            <a:ext cx="0" cy="990600"/>
          </a:xfrm>
          <a:prstGeom prst="line">
            <a:avLst/>
          </a:prstGeom>
          <a:noFill/>
          <a:ln w="57150">
            <a:solidFill>
              <a:schemeClr val="tx1"/>
            </a:solidFill>
            <a:round/>
            <a:headEnd/>
            <a:tailEnd/>
          </a:ln>
          <a:effectLst/>
        </p:spPr>
        <p:txBody>
          <a:bodyPr/>
          <a:lstStyle/>
          <a:p>
            <a:endParaRPr lang="en-US" dirty="0"/>
          </a:p>
        </p:txBody>
      </p:sp>
      <p:sp>
        <p:nvSpPr>
          <p:cNvPr id="35860" name="Line 20"/>
          <p:cNvSpPr>
            <a:spLocks noChangeShapeType="1"/>
          </p:cNvSpPr>
          <p:nvPr/>
        </p:nvSpPr>
        <p:spPr bwMode="auto">
          <a:xfrm>
            <a:off x="7315200" y="2362200"/>
            <a:ext cx="0" cy="1447800"/>
          </a:xfrm>
          <a:prstGeom prst="line">
            <a:avLst/>
          </a:prstGeom>
          <a:noFill/>
          <a:ln w="57150">
            <a:solidFill>
              <a:schemeClr val="tx1"/>
            </a:solidFill>
            <a:round/>
            <a:headEnd/>
            <a:tailEnd/>
          </a:ln>
          <a:effectLst/>
        </p:spPr>
        <p:txBody>
          <a:bodyPr/>
          <a:lstStyle/>
          <a:p>
            <a:endParaRPr lang="en-US" dirty="0"/>
          </a:p>
        </p:txBody>
      </p:sp>
      <p:sp>
        <p:nvSpPr>
          <p:cNvPr id="35861" name="Text Box 21"/>
          <p:cNvSpPr txBox="1">
            <a:spLocks noChangeArrowheads="1"/>
          </p:cNvSpPr>
          <p:nvPr/>
        </p:nvSpPr>
        <p:spPr bwMode="auto">
          <a:xfrm>
            <a:off x="1905000" y="2057400"/>
            <a:ext cx="1165704"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Organics</a:t>
            </a:r>
          </a:p>
        </p:txBody>
      </p:sp>
      <p:sp>
        <p:nvSpPr>
          <p:cNvPr id="35862" name="Text Box 22"/>
          <p:cNvSpPr txBox="1">
            <a:spLocks noChangeArrowheads="1"/>
          </p:cNvSpPr>
          <p:nvPr/>
        </p:nvSpPr>
        <p:spPr bwMode="auto">
          <a:xfrm>
            <a:off x="381000" y="3581400"/>
            <a:ext cx="1332416"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Inorganics</a:t>
            </a:r>
          </a:p>
        </p:txBody>
      </p:sp>
      <p:sp>
        <p:nvSpPr>
          <p:cNvPr id="35863" name="Text Box 23"/>
          <p:cNvSpPr txBox="1">
            <a:spLocks noChangeArrowheads="1"/>
          </p:cNvSpPr>
          <p:nvPr/>
        </p:nvSpPr>
        <p:spPr bwMode="auto">
          <a:xfrm>
            <a:off x="7315200" y="2895600"/>
            <a:ext cx="1600200" cy="396875"/>
          </a:xfrm>
          <a:prstGeom prst="rect">
            <a:avLst/>
          </a:prstGeom>
          <a:noFill/>
          <a:ln w="9525">
            <a:noFill/>
            <a:miter lim="800000"/>
            <a:headEnd/>
            <a:tailEnd/>
          </a:ln>
          <a:effectLst/>
        </p:spPr>
        <p:txBody>
          <a:bodyPr>
            <a:spAutoFit/>
          </a:bodyPr>
          <a:lstStyle/>
          <a:p>
            <a:r>
              <a:rPr lang="en-US" sz="2000" b="1" dirty="0">
                <a:solidFill>
                  <a:srgbClr val="FFFFD2"/>
                </a:solidFill>
                <a:latin typeface="+mn-lt"/>
              </a:rPr>
              <a:t>Living Cell</a:t>
            </a:r>
          </a:p>
        </p:txBody>
      </p:sp>
      <p:sp>
        <p:nvSpPr>
          <p:cNvPr id="35864" name="Text Box 24"/>
          <p:cNvSpPr txBox="1">
            <a:spLocks noChangeArrowheads="1"/>
          </p:cNvSpPr>
          <p:nvPr/>
        </p:nvSpPr>
        <p:spPr bwMode="auto">
          <a:xfrm>
            <a:off x="381000" y="2590800"/>
            <a:ext cx="1332416"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Inorganics</a:t>
            </a:r>
          </a:p>
        </p:txBody>
      </p:sp>
      <p:sp>
        <p:nvSpPr>
          <p:cNvPr id="35865" name="Text Box 25"/>
          <p:cNvSpPr txBox="1">
            <a:spLocks noChangeArrowheads="1"/>
          </p:cNvSpPr>
          <p:nvPr/>
        </p:nvSpPr>
        <p:spPr bwMode="auto">
          <a:xfrm>
            <a:off x="1905000" y="3048000"/>
            <a:ext cx="119936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Organics</a:t>
            </a:r>
          </a:p>
        </p:txBody>
      </p:sp>
      <p:sp>
        <p:nvSpPr>
          <p:cNvPr id="35866" name="Text Box 26"/>
          <p:cNvSpPr txBox="1">
            <a:spLocks noChangeArrowheads="1"/>
          </p:cNvSpPr>
          <p:nvPr/>
        </p:nvSpPr>
        <p:spPr bwMode="auto">
          <a:xfrm>
            <a:off x="2870200" y="3505200"/>
            <a:ext cx="1617751"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Bio-Organics</a:t>
            </a:r>
          </a:p>
        </p:txBody>
      </p:sp>
      <p:sp>
        <p:nvSpPr>
          <p:cNvPr id="35867" name="Text Box 27"/>
          <p:cNvSpPr txBox="1">
            <a:spLocks noChangeArrowheads="1"/>
          </p:cNvSpPr>
          <p:nvPr/>
        </p:nvSpPr>
        <p:spPr bwMode="auto">
          <a:xfrm>
            <a:off x="3200400" y="2514600"/>
            <a:ext cx="1617751"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Bio-Organics</a:t>
            </a:r>
          </a:p>
        </p:txBody>
      </p:sp>
      <p:sp>
        <p:nvSpPr>
          <p:cNvPr id="35868" name="Text Box 28"/>
          <p:cNvSpPr txBox="1">
            <a:spLocks noChangeArrowheads="1"/>
          </p:cNvSpPr>
          <p:nvPr/>
        </p:nvSpPr>
        <p:spPr bwMode="auto">
          <a:xfrm>
            <a:off x="4198938" y="3962400"/>
            <a:ext cx="166577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Bio-Polymers</a:t>
            </a:r>
          </a:p>
        </p:txBody>
      </p:sp>
      <p:sp>
        <p:nvSpPr>
          <p:cNvPr id="35869" name="Text Box 29"/>
          <p:cNvSpPr txBox="1">
            <a:spLocks noChangeArrowheads="1"/>
          </p:cNvSpPr>
          <p:nvPr/>
        </p:nvSpPr>
        <p:spPr bwMode="auto">
          <a:xfrm>
            <a:off x="4572000" y="2971800"/>
            <a:ext cx="166577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Bio-Polymers</a:t>
            </a:r>
            <a:endParaRPr lang="en-US" sz="2000" b="1" dirty="0">
              <a:solidFill>
                <a:schemeClr val="accent2"/>
              </a:solidFill>
            </a:endParaRPr>
          </a:p>
        </p:txBody>
      </p:sp>
      <p:sp>
        <p:nvSpPr>
          <p:cNvPr id="35870" name="Text Box 30"/>
          <p:cNvSpPr txBox="1">
            <a:spLocks noChangeArrowheads="1"/>
          </p:cNvSpPr>
          <p:nvPr/>
        </p:nvSpPr>
        <p:spPr bwMode="auto">
          <a:xfrm>
            <a:off x="4351338" y="1965325"/>
            <a:ext cx="166577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Bio-Polymers</a:t>
            </a:r>
          </a:p>
        </p:txBody>
      </p:sp>
      <p:sp>
        <p:nvSpPr>
          <p:cNvPr id="35871" name="Text Box 31"/>
          <p:cNvSpPr txBox="1">
            <a:spLocks noChangeArrowheads="1"/>
          </p:cNvSpPr>
          <p:nvPr/>
        </p:nvSpPr>
        <p:spPr bwMode="auto">
          <a:xfrm>
            <a:off x="5903913" y="3733800"/>
            <a:ext cx="1988045"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Macromolecules</a:t>
            </a:r>
          </a:p>
        </p:txBody>
      </p:sp>
      <p:sp>
        <p:nvSpPr>
          <p:cNvPr id="35872" name="Text Box 32"/>
          <p:cNvSpPr txBox="1">
            <a:spLocks noChangeArrowheads="1"/>
          </p:cNvSpPr>
          <p:nvPr/>
        </p:nvSpPr>
        <p:spPr bwMode="auto">
          <a:xfrm>
            <a:off x="5181600" y="2438400"/>
            <a:ext cx="1988045"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Macromolecules</a:t>
            </a:r>
          </a:p>
        </p:txBody>
      </p:sp>
      <p:sp>
        <p:nvSpPr>
          <p:cNvPr id="35873" name="Line 33"/>
          <p:cNvSpPr>
            <a:spLocks noChangeShapeType="1"/>
          </p:cNvSpPr>
          <p:nvPr/>
        </p:nvSpPr>
        <p:spPr bwMode="auto">
          <a:xfrm>
            <a:off x="457200" y="4648200"/>
            <a:ext cx="0" cy="1219200"/>
          </a:xfrm>
          <a:prstGeom prst="line">
            <a:avLst/>
          </a:prstGeom>
          <a:noFill/>
          <a:ln w="28575">
            <a:solidFill>
              <a:srgbClr val="FF3300"/>
            </a:solidFill>
            <a:round/>
            <a:headEnd/>
            <a:tailEnd/>
          </a:ln>
          <a:effectLst/>
        </p:spPr>
        <p:txBody>
          <a:bodyPr/>
          <a:lstStyle/>
          <a:p>
            <a:endParaRPr lang="en-US" dirty="0"/>
          </a:p>
        </p:txBody>
      </p:sp>
      <p:sp>
        <p:nvSpPr>
          <p:cNvPr id="35874" name="Line 34"/>
          <p:cNvSpPr>
            <a:spLocks noChangeShapeType="1"/>
          </p:cNvSpPr>
          <p:nvPr/>
        </p:nvSpPr>
        <p:spPr bwMode="auto">
          <a:xfrm>
            <a:off x="1828800" y="4648200"/>
            <a:ext cx="0" cy="1219200"/>
          </a:xfrm>
          <a:prstGeom prst="line">
            <a:avLst/>
          </a:prstGeom>
          <a:noFill/>
          <a:ln w="28575">
            <a:solidFill>
              <a:srgbClr val="FF3300"/>
            </a:solidFill>
            <a:round/>
            <a:headEnd/>
            <a:tailEnd/>
          </a:ln>
          <a:effectLst/>
        </p:spPr>
        <p:txBody>
          <a:bodyPr/>
          <a:lstStyle/>
          <a:p>
            <a:endParaRPr lang="en-US" dirty="0"/>
          </a:p>
        </p:txBody>
      </p:sp>
      <p:sp>
        <p:nvSpPr>
          <p:cNvPr id="35875" name="Line 35"/>
          <p:cNvSpPr>
            <a:spLocks noChangeShapeType="1"/>
          </p:cNvSpPr>
          <p:nvPr/>
        </p:nvSpPr>
        <p:spPr bwMode="auto">
          <a:xfrm>
            <a:off x="3200400" y="4648200"/>
            <a:ext cx="0" cy="1219200"/>
          </a:xfrm>
          <a:prstGeom prst="line">
            <a:avLst/>
          </a:prstGeom>
          <a:noFill/>
          <a:ln w="28575">
            <a:solidFill>
              <a:srgbClr val="FF3300"/>
            </a:solidFill>
            <a:round/>
            <a:headEnd/>
            <a:tailEnd/>
          </a:ln>
          <a:effectLst/>
        </p:spPr>
        <p:txBody>
          <a:bodyPr/>
          <a:lstStyle/>
          <a:p>
            <a:endParaRPr lang="en-US" dirty="0"/>
          </a:p>
        </p:txBody>
      </p:sp>
      <p:sp>
        <p:nvSpPr>
          <p:cNvPr id="35876" name="Line 36"/>
          <p:cNvSpPr>
            <a:spLocks noChangeShapeType="1"/>
          </p:cNvSpPr>
          <p:nvPr/>
        </p:nvSpPr>
        <p:spPr bwMode="auto">
          <a:xfrm>
            <a:off x="4572000" y="4648200"/>
            <a:ext cx="0" cy="1219200"/>
          </a:xfrm>
          <a:prstGeom prst="line">
            <a:avLst/>
          </a:prstGeom>
          <a:noFill/>
          <a:ln w="28575">
            <a:solidFill>
              <a:srgbClr val="FF3300"/>
            </a:solidFill>
            <a:round/>
            <a:headEnd/>
            <a:tailEnd/>
          </a:ln>
          <a:effectLst/>
        </p:spPr>
        <p:txBody>
          <a:bodyPr/>
          <a:lstStyle/>
          <a:p>
            <a:endParaRPr lang="en-US" dirty="0"/>
          </a:p>
        </p:txBody>
      </p:sp>
      <p:sp>
        <p:nvSpPr>
          <p:cNvPr id="35877" name="Line 37"/>
          <p:cNvSpPr>
            <a:spLocks noChangeShapeType="1"/>
          </p:cNvSpPr>
          <p:nvPr/>
        </p:nvSpPr>
        <p:spPr bwMode="auto">
          <a:xfrm>
            <a:off x="5943600" y="4648200"/>
            <a:ext cx="0" cy="1219200"/>
          </a:xfrm>
          <a:prstGeom prst="line">
            <a:avLst/>
          </a:prstGeom>
          <a:noFill/>
          <a:ln w="28575">
            <a:solidFill>
              <a:srgbClr val="FF3300"/>
            </a:solidFill>
            <a:round/>
            <a:headEnd/>
            <a:tailEnd/>
          </a:ln>
          <a:effectLst/>
        </p:spPr>
        <p:txBody>
          <a:bodyPr/>
          <a:lstStyle/>
          <a:p>
            <a:endParaRPr lang="en-US" dirty="0"/>
          </a:p>
        </p:txBody>
      </p:sp>
      <p:sp>
        <p:nvSpPr>
          <p:cNvPr id="35878" name="Line 38"/>
          <p:cNvSpPr>
            <a:spLocks noChangeShapeType="1"/>
          </p:cNvSpPr>
          <p:nvPr/>
        </p:nvSpPr>
        <p:spPr bwMode="auto">
          <a:xfrm>
            <a:off x="7315200" y="4648200"/>
            <a:ext cx="0" cy="1219200"/>
          </a:xfrm>
          <a:prstGeom prst="line">
            <a:avLst/>
          </a:prstGeom>
          <a:noFill/>
          <a:ln w="28575">
            <a:solidFill>
              <a:srgbClr val="FF3300"/>
            </a:solidFill>
            <a:round/>
            <a:headEnd/>
            <a:tailEnd/>
          </a:ln>
          <a:effectLst/>
        </p:spPr>
        <p:txBody>
          <a:bodyPr/>
          <a:lstStyle/>
          <a:p>
            <a:endParaRPr lang="en-US" dirty="0"/>
          </a:p>
        </p:txBody>
      </p:sp>
      <p:sp>
        <p:nvSpPr>
          <p:cNvPr id="35879" name="Line 39"/>
          <p:cNvSpPr>
            <a:spLocks noChangeShapeType="1"/>
          </p:cNvSpPr>
          <p:nvPr/>
        </p:nvSpPr>
        <p:spPr bwMode="auto">
          <a:xfrm>
            <a:off x="8686800" y="4648200"/>
            <a:ext cx="0" cy="1219200"/>
          </a:xfrm>
          <a:prstGeom prst="line">
            <a:avLst/>
          </a:prstGeom>
          <a:noFill/>
          <a:ln w="28575">
            <a:solidFill>
              <a:srgbClr val="FF3300"/>
            </a:solidFill>
            <a:round/>
            <a:headEnd/>
            <a:tailEnd/>
          </a:ln>
          <a:effectLst/>
        </p:spPr>
        <p:txBody>
          <a:bodyPr/>
          <a:lstStyle/>
          <a:p>
            <a:endParaRPr lang="en-US" dirty="0"/>
          </a:p>
        </p:txBody>
      </p:sp>
      <p:sp>
        <p:nvSpPr>
          <p:cNvPr id="35880" name="Text Box 40"/>
          <p:cNvSpPr txBox="1">
            <a:spLocks noChangeArrowheads="1"/>
          </p:cNvSpPr>
          <p:nvPr/>
        </p:nvSpPr>
        <p:spPr bwMode="auto">
          <a:xfrm>
            <a:off x="365125" y="4202113"/>
            <a:ext cx="1451038" cy="430887"/>
          </a:xfrm>
          <a:prstGeom prst="rect">
            <a:avLst/>
          </a:prstGeom>
          <a:noFill/>
          <a:ln w="9525">
            <a:noFill/>
            <a:miter lim="800000"/>
            <a:headEnd/>
            <a:tailEnd/>
          </a:ln>
          <a:effectLst/>
        </p:spPr>
        <p:txBody>
          <a:bodyPr wrap="none">
            <a:spAutoFit/>
          </a:bodyPr>
          <a:lstStyle/>
          <a:p>
            <a:r>
              <a:rPr lang="en-US" sz="2200" b="1" dirty="0">
                <a:latin typeface="+mn-lt"/>
              </a:rPr>
              <a:t>Examples:</a:t>
            </a:r>
          </a:p>
        </p:txBody>
      </p:sp>
      <p:sp>
        <p:nvSpPr>
          <p:cNvPr id="35881" name="Text Box 41"/>
          <p:cNvSpPr txBox="1">
            <a:spLocks noChangeArrowheads="1"/>
          </p:cNvSpPr>
          <p:nvPr/>
        </p:nvSpPr>
        <p:spPr bwMode="auto">
          <a:xfrm>
            <a:off x="441325" y="4608513"/>
            <a:ext cx="1471878" cy="1323439"/>
          </a:xfrm>
          <a:prstGeom prst="rect">
            <a:avLst/>
          </a:prstGeom>
          <a:noFill/>
          <a:ln w="9525">
            <a:noFill/>
            <a:miter lim="800000"/>
            <a:headEnd/>
            <a:tailEnd/>
          </a:ln>
          <a:effectLst/>
        </p:spPr>
        <p:txBody>
          <a:bodyPr wrap="none">
            <a:spAutoFit/>
          </a:bodyPr>
          <a:lstStyle/>
          <a:p>
            <a:r>
              <a:rPr lang="en-US" sz="2000" b="1" dirty="0">
                <a:latin typeface="+mn-lt"/>
              </a:rPr>
              <a:t>Carbon  C</a:t>
            </a:r>
          </a:p>
          <a:p>
            <a:r>
              <a:rPr lang="en-US" sz="2000" b="1" dirty="0">
                <a:latin typeface="+mn-lt"/>
              </a:rPr>
              <a:t>Oxygen  O</a:t>
            </a:r>
          </a:p>
          <a:p>
            <a:r>
              <a:rPr lang="en-US" sz="2000" b="1" dirty="0">
                <a:latin typeface="+mn-lt"/>
              </a:rPr>
              <a:t>Iron       Fe</a:t>
            </a:r>
          </a:p>
          <a:p>
            <a:r>
              <a:rPr lang="en-US" sz="2000" b="1" dirty="0">
                <a:latin typeface="+mn-lt"/>
              </a:rPr>
              <a:t>Water  H2O</a:t>
            </a:r>
          </a:p>
        </p:txBody>
      </p:sp>
      <p:sp>
        <p:nvSpPr>
          <p:cNvPr id="35882" name="Text Box 42"/>
          <p:cNvSpPr txBox="1">
            <a:spLocks noChangeArrowheads="1"/>
          </p:cNvSpPr>
          <p:nvPr/>
        </p:nvSpPr>
        <p:spPr bwMode="auto">
          <a:xfrm>
            <a:off x="1812925" y="4608513"/>
            <a:ext cx="1352678" cy="1323439"/>
          </a:xfrm>
          <a:prstGeom prst="rect">
            <a:avLst/>
          </a:prstGeom>
          <a:noFill/>
          <a:ln w="9525">
            <a:noFill/>
            <a:miter lim="800000"/>
            <a:headEnd/>
            <a:tailEnd/>
          </a:ln>
          <a:effectLst/>
        </p:spPr>
        <p:txBody>
          <a:bodyPr wrap="none">
            <a:spAutoFit/>
          </a:bodyPr>
          <a:lstStyle/>
          <a:p>
            <a:r>
              <a:rPr lang="en-US" sz="2000" b="1" dirty="0">
                <a:latin typeface="+mn-lt"/>
              </a:rPr>
              <a:t>Methane</a:t>
            </a:r>
          </a:p>
          <a:p>
            <a:r>
              <a:rPr lang="en-US" sz="2000" b="1" dirty="0">
                <a:latin typeface="+mn-lt"/>
              </a:rPr>
              <a:t>Carbon</a:t>
            </a:r>
          </a:p>
          <a:p>
            <a:r>
              <a:rPr lang="en-US" sz="2000" b="1" dirty="0">
                <a:latin typeface="+mn-lt"/>
              </a:rPr>
              <a:t>      Dioxide</a:t>
            </a:r>
          </a:p>
          <a:p>
            <a:r>
              <a:rPr lang="en-US" sz="2000" b="1" dirty="0">
                <a:latin typeface="+mn-lt"/>
              </a:rPr>
              <a:t>Alcohols</a:t>
            </a:r>
          </a:p>
        </p:txBody>
      </p:sp>
      <p:sp>
        <p:nvSpPr>
          <p:cNvPr id="35883" name="Text Box 43"/>
          <p:cNvSpPr txBox="1">
            <a:spLocks noChangeArrowheads="1"/>
          </p:cNvSpPr>
          <p:nvPr/>
        </p:nvSpPr>
        <p:spPr bwMode="auto">
          <a:xfrm>
            <a:off x="3155950" y="4595813"/>
            <a:ext cx="1559979" cy="1323439"/>
          </a:xfrm>
          <a:prstGeom prst="rect">
            <a:avLst/>
          </a:prstGeom>
          <a:noFill/>
          <a:ln w="9525">
            <a:noFill/>
            <a:miter lim="800000"/>
            <a:headEnd/>
            <a:tailEnd/>
          </a:ln>
          <a:effectLst/>
        </p:spPr>
        <p:txBody>
          <a:bodyPr wrap="none">
            <a:spAutoFit/>
          </a:bodyPr>
          <a:lstStyle/>
          <a:p>
            <a:r>
              <a:rPr lang="en-US" sz="2000" b="1" dirty="0">
                <a:latin typeface="+mn-lt"/>
              </a:rPr>
              <a:t>Amino Acids</a:t>
            </a:r>
          </a:p>
          <a:p>
            <a:r>
              <a:rPr lang="en-US" sz="2000" b="1" dirty="0">
                <a:latin typeface="+mn-lt"/>
              </a:rPr>
              <a:t>Sugars</a:t>
            </a:r>
          </a:p>
          <a:p>
            <a:r>
              <a:rPr lang="en-US" sz="2000" b="1" dirty="0">
                <a:latin typeface="+mn-lt"/>
              </a:rPr>
              <a:t>Carbo-</a:t>
            </a:r>
          </a:p>
          <a:p>
            <a:r>
              <a:rPr lang="en-US" sz="2000" b="1" dirty="0">
                <a:latin typeface="+mn-lt"/>
              </a:rPr>
              <a:t>     hydrates</a:t>
            </a:r>
          </a:p>
        </p:txBody>
      </p:sp>
      <p:sp>
        <p:nvSpPr>
          <p:cNvPr id="35884" name="Text Box 44"/>
          <p:cNvSpPr txBox="1">
            <a:spLocks noChangeArrowheads="1"/>
          </p:cNvSpPr>
          <p:nvPr/>
        </p:nvSpPr>
        <p:spPr bwMode="auto">
          <a:xfrm>
            <a:off x="4498975" y="4572000"/>
            <a:ext cx="1507144" cy="707886"/>
          </a:xfrm>
          <a:prstGeom prst="rect">
            <a:avLst/>
          </a:prstGeom>
          <a:noFill/>
          <a:ln w="9525">
            <a:noFill/>
            <a:miter lim="800000"/>
            <a:headEnd/>
            <a:tailEnd/>
          </a:ln>
          <a:effectLst/>
        </p:spPr>
        <p:txBody>
          <a:bodyPr wrap="none">
            <a:spAutoFit/>
          </a:bodyPr>
          <a:lstStyle/>
          <a:p>
            <a:r>
              <a:rPr lang="en-US" sz="2000" b="1" dirty="0">
                <a:latin typeface="+mn-lt"/>
              </a:rPr>
              <a:t>Proteins</a:t>
            </a:r>
          </a:p>
          <a:p>
            <a:r>
              <a:rPr lang="en-US" sz="2000" b="1" dirty="0">
                <a:latin typeface="+mn-lt"/>
              </a:rPr>
              <a:t>Nucleotides</a:t>
            </a:r>
          </a:p>
        </p:txBody>
      </p:sp>
      <p:sp>
        <p:nvSpPr>
          <p:cNvPr id="35885" name="Text Box 45"/>
          <p:cNvSpPr txBox="1">
            <a:spLocks noChangeArrowheads="1"/>
          </p:cNvSpPr>
          <p:nvPr/>
        </p:nvSpPr>
        <p:spPr bwMode="auto">
          <a:xfrm>
            <a:off x="5899150" y="4595813"/>
            <a:ext cx="1526380" cy="1200329"/>
          </a:xfrm>
          <a:prstGeom prst="rect">
            <a:avLst/>
          </a:prstGeom>
          <a:noFill/>
          <a:ln w="9525">
            <a:noFill/>
            <a:miter lim="800000"/>
            <a:headEnd/>
            <a:tailEnd/>
          </a:ln>
          <a:effectLst/>
        </p:spPr>
        <p:txBody>
          <a:bodyPr wrap="none">
            <a:spAutoFit/>
          </a:bodyPr>
          <a:lstStyle/>
          <a:p>
            <a:r>
              <a:rPr lang="en-US" b="1" dirty="0">
                <a:latin typeface="+mn-lt"/>
              </a:rPr>
              <a:t>Polynucleo-</a:t>
            </a:r>
          </a:p>
          <a:p>
            <a:r>
              <a:rPr lang="en-US" b="1" dirty="0">
                <a:latin typeface="+mn-lt"/>
              </a:rPr>
              <a:t>              tides</a:t>
            </a:r>
          </a:p>
          <a:p>
            <a:r>
              <a:rPr lang="en-US" b="1" dirty="0">
                <a:latin typeface="+mn-lt"/>
              </a:rPr>
              <a:t>Nucleic Acids</a:t>
            </a:r>
          </a:p>
          <a:p>
            <a:r>
              <a:rPr lang="en-US" b="1" dirty="0">
                <a:latin typeface="+mn-lt"/>
              </a:rPr>
              <a:t>(RNA &amp; DNA)</a:t>
            </a:r>
          </a:p>
        </p:txBody>
      </p:sp>
      <p:sp>
        <p:nvSpPr>
          <p:cNvPr id="35886" name="Text Box 46"/>
          <p:cNvSpPr txBox="1">
            <a:spLocks noChangeArrowheads="1"/>
          </p:cNvSpPr>
          <p:nvPr/>
        </p:nvSpPr>
        <p:spPr bwMode="auto">
          <a:xfrm>
            <a:off x="7270750" y="4572000"/>
            <a:ext cx="1205779" cy="1015663"/>
          </a:xfrm>
          <a:prstGeom prst="rect">
            <a:avLst/>
          </a:prstGeom>
          <a:noFill/>
          <a:ln w="9525">
            <a:noFill/>
            <a:miter lim="800000"/>
            <a:headEnd/>
            <a:tailEnd/>
          </a:ln>
          <a:effectLst/>
        </p:spPr>
        <p:txBody>
          <a:bodyPr wrap="none">
            <a:spAutoFit/>
          </a:bodyPr>
          <a:lstStyle/>
          <a:p>
            <a:r>
              <a:rPr lang="en-US" sz="2000" b="1" dirty="0">
                <a:latin typeface="+mn-lt"/>
              </a:rPr>
              <a:t>PPLO</a:t>
            </a:r>
          </a:p>
          <a:p>
            <a:r>
              <a:rPr lang="en-US" sz="2000" b="1" dirty="0">
                <a:latin typeface="+mn-lt"/>
              </a:rPr>
              <a:t>Bacteria</a:t>
            </a:r>
          </a:p>
          <a:p>
            <a:r>
              <a:rPr lang="en-US" sz="2000" b="1" dirty="0">
                <a:latin typeface="+mn-lt"/>
              </a:rPr>
              <a:t>Protozoa</a:t>
            </a:r>
          </a:p>
        </p:txBody>
      </p:sp>
      <p:sp>
        <p:nvSpPr>
          <p:cNvPr id="35887" name="Text Box 47"/>
          <p:cNvSpPr txBox="1">
            <a:spLocks noChangeArrowheads="1"/>
          </p:cNvSpPr>
          <p:nvPr/>
        </p:nvSpPr>
        <p:spPr bwMode="auto">
          <a:xfrm>
            <a:off x="441324" y="6030913"/>
            <a:ext cx="6984205" cy="461665"/>
          </a:xfrm>
          <a:prstGeom prst="rect">
            <a:avLst/>
          </a:prstGeom>
          <a:noFill/>
          <a:ln w="9525">
            <a:noFill/>
            <a:miter lim="800000"/>
            <a:headEnd/>
            <a:tailEnd/>
          </a:ln>
          <a:effectLst/>
        </p:spPr>
        <p:txBody>
          <a:bodyPr wrap="square">
            <a:spAutoFit/>
          </a:bodyPr>
          <a:lstStyle/>
          <a:p>
            <a:r>
              <a:rPr lang="en-US" sz="2000" b="1" dirty="0"/>
              <a:t>  </a:t>
            </a:r>
            <a:r>
              <a:rPr lang="en-US" sz="2400" b="1" dirty="0">
                <a:latin typeface="+mn-lt"/>
              </a:rPr>
              <a:t>~2-8               ~5                ~12              ~1200            100’s</a:t>
            </a:r>
          </a:p>
        </p:txBody>
      </p:sp>
      <p:sp>
        <p:nvSpPr>
          <p:cNvPr id="35888" name="Line 48"/>
          <p:cNvSpPr>
            <a:spLocks noChangeShapeType="1"/>
          </p:cNvSpPr>
          <p:nvPr/>
        </p:nvSpPr>
        <p:spPr bwMode="auto">
          <a:xfrm>
            <a:off x="1447800" y="6248400"/>
            <a:ext cx="685800" cy="0"/>
          </a:xfrm>
          <a:prstGeom prst="line">
            <a:avLst/>
          </a:prstGeom>
          <a:noFill/>
          <a:ln w="101600">
            <a:solidFill>
              <a:srgbClr val="FF3300"/>
            </a:solidFill>
            <a:round/>
            <a:headEnd/>
            <a:tailEnd type="stealth" w="med" len="med"/>
          </a:ln>
          <a:effectLst/>
        </p:spPr>
        <p:txBody>
          <a:bodyPr/>
          <a:lstStyle/>
          <a:p>
            <a:endParaRPr lang="en-US" dirty="0"/>
          </a:p>
        </p:txBody>
      </p:sp>
      <p:sp>
        <p:nvSpPr>
          <p:cNvPr id="35889" name="Line 49"/>
          <p:cNvSpPr>
            <a:spLocks noChangeShapeType="1"/>
          </p:cNvSpPr>
          <p:nvPr/>
        </p:nvSpPr>
        <p:spPr bwMode="auto">
          <a:xfrm>
            <a:off x="2819400" y="6248400"/>
            <a:ext cx="685800" cy="0"/>
          </a:xfrm>
          <a:prstGeom prst="line">
            <a:avLst/>
          </a:prstGeom>
          <a:noFill/>
          <a:ln w="101600">
            <a:solidFill>
              <a:srgbClr val="FF3300"/>
            </a:solidFill>
            <a:round/>
            <a:headEnd/>
            <a:tailEnd type="stealth" w="med" len="med"/>
          </a:ln>
          <a:effectLst/>
        </p:spPr>
        <p:txBody>
          <a:bodyPr/>
          <a:lstStyle/>
          <a:p>
            <a:endParaRPr lang="en-US" dirty="0"/>
          </a:p>
        </p:txBody>
      </p:sp>
      <p:sp>
        <p:nvSpPr>
          <p:cNvPr id="35890" name="Line 50"/>
          <p:cNvSpPr>
            <a:spLocks noChangeShapeType="1"/>
          </p:cNvSpPr>
          <p:nvPr/>
        </p:nvSpPr>
        <p:spPr bwMode="auto">
          <a:xfrm>
            <a:off x="4191000" y="6248400"/>
            <a:ext cx="685800" cy="0"/>
          </a:xfrm>
          <a:prstGeom prst="line">
            <a:avLst/>
          </a:prstGeom>
          <a:noFill/>
          <a:ln w="101600">
            <a:solidFill>
              <a:srgbClr val="FF3300"/>
            </a:solidFill>
            <a:round/>
            <a:headEnd/>
            <a:tailEnd type="stealth" w="med" len="med"/>
          </a:ln>
          <a:effectLst/>
        </p:spPr>
        <p:txBody>
          <a:bodyPr/>
          <a:lstStyle/>
          <a:p>
            <a:endParaRPr lang="en-US" dirty="0"/>
          </a:p>
        </p:txBody>
      </p:sp>
      <p:sp>
        <p:nvSpPr>
          <p:cNvPr id="35891" name="Line 51"/>
          <p:cNvSpPr>
            <a:spLocks noChangeShapeType="1"/>
          </p:cNvSpPr>
          <p:nvPr/>
        </p:nvSpPr>
        <p:spPr bwMode="auto">
          <a:xfrm>
            <a:off x="5715000" y="6248400"/>
            <a:ext cx="685800" cy="0"/>
          </a:xfrm>
          <a:prstGeom prst="line">
            <a:avLst/>
          </a:prstGeom>
          <a:noFill/>
          <a:ln w="101600">
            <a:solidFill>
              <a:srgbClr val="FF3300"/>
            </a:solidFill>
            <a:round/>
            <a:headEnd/>
            <a:tailEnd type="stealth" w="med" len="med"/>
          </a:ln>
          <a:effectLst/>
        </p:spPr>
        <p:txBody>
          <a:bodyPr/>
          <a:lstStyle/>
          <a:p>
            <a:endParaRPr lang="en-US" dirty="0"/>
          </a:p>
        </p:txBody>
      </p:sp>
      <p:sp>
        <p:nvSpPr>
          <p:cNvPr id="35892" name="Line 52"/>
          <p:cNvSpPr>
            <a:spLocks noChangeShapeType="1"/>
          </p:cNvSpPr>
          <p:nvPr/>
        </p:nvSpPr>
        <p:spPr bwMode="auto">
          <a:xfrm>
            <a:off x="7239000" y="6248400"/>
            <a:ext cx="685800" cy="0"/>
          </a:xfrm>
          <a:prstGeom prst="line">
            <a:avLst/>
          </a:prstGeom>
          <a:noFill/>
          <a:ln w="101600">
            <a:solidFill>
              <a:srgbClr val="FF3300"/>
            </a:solidFill>
            <a:round/>
            <a:headEnd/>
            <a:tailEnd type="stealth" w="med" len="med"/>
          </a:ln>
          <a:effectLst/>
        </p:spPr>
        <p:txBody>
          <a:bodyPr/>
          <a:lstStyle/>
          <a:p>
            <a:endParaRPr lang="en-US" dirty="0"/>
          </a:p>
        </p:txBody>
      </p:sp>
      <p:sp>
        <p:nvSpPr>
          <p:cNvPr id="35893" name="Text Box 53"/>
          <p:cNvSpPr txBox="1">
            <a:spLocks noChangeArrowheads="1"/>
          </p:cNvSpPr>
          <p:nvPr/>
        </p:nvSpPr>
        <p:spPr bwMode="auto">
          <a:xfrm>
            <a:off x="7848600" y="5791200"/>
            <a:ext cx="463550" cy="762000"/>
          </a:xfrm>
          <a:prstGeom prst="rect">
            <a:avLst/>
          </a:prstGeom>
          <a:noFill/>
          <a:ln w="9525">
            <a:noFill/>
            <a:miter lim="800000"/>
            <a:headEnd/>
            <a:tailEnd/>
          </a:ln>
          <a:effectLst/>
        </p:spPr>
        <p:txBody>
          <a:bodyPr wrap="none">
            <a:spAutoFit/>
          </a:bodyPr>
          <a:lstStyle/>
          <a:p>
            <a:r>
              <a:rPr lang="en-US" sz="4400" b="1" dirty="0">
                <a:solidFill>
                  <a:schemeClr val="accent2"/>
                </a:solidFill>
                <a:latin typeface="Times New Roman" pitchFamily="18"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Probability"/>
          <p:cNvPicPr>
            <a:picLocks noChangeAspect="1" noChangeArrowheads="1"/>
          </p:cNvPicPr>
          <p:nvPr/>
        </p:nvPicPr>
        <p:blipFill>
          <a:blip r:embed="rId3" cstate="print"/>
          <a:srcRect/>
          <a:stretch>
            <a:fillRect/>
          </a:stretch>
        </p:blipFill>
        <p:spPr bwMode="auto">
          <a:xfrm>
            <a:off x="179388" y="33338"/>
            <a:ext cx="8783637" cy="6791325"/>
          </a:xfrm>
          <a:prstGeom prst="rect">
            <a:avLst/>
          </a:prstGeom>
          <a:noFill/>
        </p:spPr>
      </p:pic>
      <p:sp>
        <p:nvSpPr>
          <p:cNvPr id="3" name="TextBox 2">
            <a:extLst>
              <a:ext uri="{FF2B5EF4-FFF2-40B4-BE49-F238E27FC236}">
                <a16:creationId xmlns:a16="http://schemas.microsoft.com/office/drawing/2014/main" id="{1B875159-0BA7-111A-728B-6E14444D1DF1}"/>
              </a:ext>
            </a:extLst>
          </p:cNvPr>
          <p:cNvSpPr txBox="1"/>
          <p:nvPr/>
        </p:nvSpPr>
        <p:spPr>
          <a:xfrm>
            <a:off x="7391400" y="6324600"/>
            <a:ext cx="1752600" cy="369332"/>
          </a:xfrm>
          <a:prstGeom prst="rect">
            <a:avLst/>
          </a:prstGeom>
          <a:noFill/>
        </p:spPr>
        <p:txBody>
          <a:bodyPr wrap="square">
            <a:spAutoFit/>
          </a:bodyPr>
          <a:lstStyle/>
          <a:p>
            <a:r>
              <a:rPr lang="en-US" dirty="0"/>
              <a:t>Gil </a:t>
            </a:r>
            <a:r>
              <a:rPr lang="en-US" dirty="0" err="1"/>
              <a:t>Bremseth</a:t>
            </a:r>
            <a:endParaRPr lang="en-US"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441325" y="838200"/>
            <a:ext cx="8016875" cy="4893647"/>
          </a:xfrm>
          <a:prstGeom prst="rect">
            <a:avLst/>
          </a:prstGeom>
          <a:noFill/>
          <a:ln w="9525">
            <a:noFill/>
            <a:miter lim="800000"/>
            <a:headEnd/>
            <a:tailEnd/>
          </a:ln>
          <a:effectLst/>
        </p:spPr>
        <p:txBody>
          <a:bodyPr>
            <a:spAutoFit/>
          </a:bodyPr>
          <a:lstStyle/>
          <a:p>
            <a:pPr algn="just"/>
            <a:r>
              <a:rPr lang="en-US" sz="2400" b="1" dirty="0">
                <a:latin typeface="+mn-lt"/>
                <a:cs typeface="Times New Roman" pitchFamily="18" charset="0"/>
              </a:rPr>
              <a:t>    Swiss physicist Charles Guye once estimated the probability of the random chance formation of a </a:t>
            </a:r>
            <a:r>
              <a:rPr lang="en-US" sz="2400" b="1" dirty="0">
                <a:solidFill>
                  <a:srgbClr val="FFFF00"/>
                </a:solidFill>
                <a:latin typeface="+mn-lt"/>
                <a:cs typeface="Times New Roman" pitchFamily="18" charset="0"/>
              </a:rPr>
              <a:t>single simple protein</a:t>
            </a:r>
            <a:r>
              <a:rPr lang="en-US" sz="2400" b="1" dirty="0">
                <a:latin typeface="+mn-lt"/>
                <a:cs typeface="Times New Roman" pitchFamily="18" charset="0"/>
              </a:rPr>
              <a:t> of molecular weight </a:t>
            </a:r>
            <a:r>
              <a:rPr lang="en-US" sz="2400" b="1" dirty="0">
                <a:solidFill>
                  <a:srgbClr val="FFFF00"/>
                </a:solidFill>
                <a:latin typeface="+mn-lt"/>
                <a:cs typeface="Times New Roman" pitchFamily="18" charset="0"/>
              </a:rPr>
              <a:t>20,000</a:t>
            </a:r>
            <a:r>
              <a:rPr lang="en-US" sz="2400" b="1" dirty="0">
                <a:latin typeface="+mn-lt"/>
                <a:cs typeface="Times New Roman" pitchFamily="18" charset="0"/>
              </a:rPr>
              <a:t> (too simple for life) and consisting of only </a:t>
            </a:r>
            <a:r>
              <a:rPr lang="en-US" sz="2400" b="1" dirty="0">
                <a:solidFill>
                  <a:srgbClr val="FFFF00"/>
                </a:solidFill>
                <a:latin typeface="+mn-lt"/>
                <a:cs typeface="Times New Roman" pitchFamily="18" charset="0"/>
              </a:rPr>
              <a:t>2 elements </a:t>
            </a:r>
            <a:r>
              <a:rPr lang="en-US" sz="2400" b="1" dirty="0">
                <a:latin typeface="+mn-lt"/>
                <a:cs typeface="Times New Roman" pitchFamily="18" charset="0"/>
              </a:rPr>
              <a:t>(compared to the usual 4 to 10) as such that if it had </a:t>
            </a:r>
            <a:r>
              <a:rPr lang="en-US" sz="2400" b="1" dirty="0">
                <a:solidFill>
                  <a:srgbClr val="FFFF00"/>
                </a:solidFill>
                <a:latin typeface="+mn-lt"/>
                <a:cs typeface="Times New Roman" pitchFamily="18" charset="0"/>
              </a:rPr>
              <a:t>500 trillion chances per second </a:t>
            </a:r>
            <a:r>
              <a:rPr lang="en-US" sz="2400" b="1" dirty="0">
                <a:latin typeface="+mn-lt"/>
                <a:cs typeface="Times New Roman" pitchFamily="18" charset="0"/>
              </a:rPr>
              <a:t>for any two of its components to randomly combine, it would take the number of years expressed by a </a:t>
            </a:r>
            <a:r>
              <a:rPr lang="en-US" sz="2400" b="1" u="sng" dirty="0">
                <a:solidFill>
                  <a:srgbClr val="FFFF00"/>
                </a:solidFill>
                <a:latin typeface="+mn-lt"/>
                <a:cs typeface="Times New Roman" pitchFamily="18" charset="0"/>
              </a:rPr>
              <a:t>10 followed by 242 zeros</a:t>
            </a:r>
            <a:r>
              <a:rPr lang="en-US" sz="2400" b="1" dirty="0">
                <a:latin typeface="+mn-lt"/>
                <a:cs typeface="Times New Roman" pitchFamily="18" charset="0"/>
              </a:rPr>
              <a:t> to occur.  (i.e. an impossibility!)</a:t>
            </a:r>
          </a:p>
          <a:p>
            <a:pPr algn="just"/>
            <a:endParaRPr lang="en-US" sz="2400" b="1" dirty="0">
              <a:latin typeface="+mn-lt"/>
              <a:cs typeface="Times New Roman" pitchFamily="18" charset="0"/>
            </a:endParaRPr>
          </a:p>
          <a:p>
            <a:pPr algn="just"/>
            <a:endParaRPr lang="en-US" sz="2400" b="1" dirty="0">
              <a:latin typeface="+mn-lt"/>
              <a:cs typeface="Times New Roman" pitchFamily="18" charset="0"/>
            </a:endParaRPr>
          </a:p>
          <a:p>
            <a:pPr algn="just"/>
            <a:r>
              <a:rPr lang="en-US" sz="2400" b="1" dirty="0">
                <a:latin typeface="+mn-lt"/>
                <a:cs typeface="Times New Roman" pitchFamily="18" charset="0"/>
              </a:rPr>
              <a:t>Dr. S. Pelletier, a University of Georgia chemist, has said that the initial chance formation of two or three protein molecules is </a:t>
            </a:r>
            <a:r>
              <a:rPr lang="en-US" sz="2400" b="1" dirty="0">
                <a:solidFill>
                  <a:srgbClr val="FFFF00"/>
                </a:solidFill>
                <a:latin typeface="+mn-lt"/>
                <a:cs typeface="Times New Roman" pitchFamily="18" charset="0"/>
              </a:rPr>
              <a:t>"equivalent to admitting a miracle."</a:t>
            </a:r>
            <a:r>
              <a:rPr lang="en-US" sz="2400" b="1" dirty="0">
                <a:solidFill>
                  <a:srgbClr val="FFFF00"/>
                </a:solidFill>
                <a:latin typeface="+mn-lt"/>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219200"/>
            <a:ext cx="8229600" cy="5075238"/>
          </a:xfrm>
        </p:spPr>
        <p:txBody>
          <a:bodyPr/>
          <a:lstStyle/>
          <a:p>
            <a:pPr algn="just">
              <a:buNone/>
            </a:pPr>
            <a:r>
              <a:rPr lang="en-US" sz="3400" dirty="0"/>
              <a:t>	“If it could be demonstrated that any complex organ existed which could not possibly have been formed by numerous successive, slight modifications, my theory would absolutely break down. But I can find no such case.”</a:t>
            </a:r>
          </a:p>
          <a:p>
            <a:pPr>
              <a:buNone/>
            </a:pPr>
            <a:r>
              <a:rPr lang="en-US" sz="3400" dirty="0"/>
              <a:t>					Charles Darwin</a:t>
            </a:r>
          </a:p>
          <a:p>
            <a:pPr>
              <a:buNone/>
            </a:pPr>
            <a:r>
              <a:rPr lang="en-US" sz="3400" i="1" dirty="0"/>
              <a:t>					The Origin of the Species</a:t>
            </a:r>
          </a:p>
          <a:p>
            <a:pPr>
              <a:buNone/>
            </a:pPr>
            <a:r>
              <a:rPr lang="en-US" sz="3400" dirty="0"/>
              <a:t>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AutoShape 3" descr="50%"/>
          <p:cNvSpPr>
            <a:spLocks noChangeArrowheads="1"/>
          </p:cNvSpPr>
          <p:nvPr/>
        </p:nvSpPr>
        <p:spPr bwMode="auto">
          <a:xfrm>
            <a:off x="0" y="609600"/>
            <a:ext cx="8915400" cy="6248400"/>
          </a:xfrm>
          <a:prstGeom prst="horizontalScroll">
            <a:avLst>
              <a:gd name="adj" fmla="val 12500"/>
            </a:avLst>
          </a:prstGeom>
          <a:pattFill prst="pct50">
            <a:fgClr>
              <a:srgbClr val="FFFFCC"/>
            </a:fgClr>
            <a:bgClr>
              <a:srgbClr val="FFFFFF"/>
            </a:bgClr>
          </a:pattFill>
          <a:ln w="38100">
            <a:solidFill>
              <a:schemeClr val="tx1"/>
            </a:solidFill>
            <a:round/>
            <a:headEnd/>
            <a:tailEnd/>
          </a:ln>
          <a:effectLst/>
        </p:spPr>
        <p:txBody>
          <a:bodyPr wrap="none" anchor="ctr"/>
          <a:lstStyle/>
          <a:p>
            <a:endParaRPr lang="en-US" dirty="0"/>
          </a:p>
        </p:txBody>
      </p:sp>
      <p:sp>
        <p:nvSpPr>
          <p:cNvPr id="16386" name="Rectangle 2"/>
          <p:cNvSpPr>
            <a:spLocks noChangeArrowheads="1"/>
          </p:cNvSpPr>
          <p:nvPr/>
        </p:nvSpPr>
        <p:spPr bwMode="auto">
          <a:xfrm>
            <a:off x="838200" y="1295400"/>
            <a:ext cx="8001000" cy="4523674"/>
          </a:xfrm>
          <a:prstGeom prst="rect">
            <a:avLst/>
          </a:prstGeom>
          <a:noFill/>
          <a:ln w="9525">
            <a:noFill/>
            <a:miter lim="800000"/>
            <a:headEnd/>
            <a:tailEnd/>
          </a:ln>
          <a:effectLst/>
        </p:spPr>
        <p:txBody>
          <a:bodyPr>
            <a:spAutoFit/>
          </a:bodyPr>
          <a:lstStyle/>
          <a:p>
            <a:pPr>
              <a:lnSpc>
                <a:spcPct val="40000"/>
              </a:lnSpc>
            </a:pPr>
            <a:endParaRPr lang="en-US" b="1" i="1" dirty="0">
              <a:solidFill>
                <a:schemeClr val="bg1"/>
              </a:solidFill>
              <a:cs typeface="Times New Roman" pitchFamily="18" charset="0"/>
            </a:endParaRPr>
          </a:p>
          <a:p>
            <a:pPr eaLnBrk="0" hangingPunct="0">
              <a:lnSpc>
                <a:spcPct val="90000"/>
              </a:lnSpc>
            </a:pPr>
            <a:r>
              <a:rPr lang="en-US" sz="2000" dirty="0">
                <a:solidFill>
                  <a:schemeClr val="bg1"/>
                </a:solidFill>
                <a:cs typeface="Times New Roman" pitchFamily="18" charset="0"/>
              </a:rPr>
              <a:t>       </a:t>
            </a:r>
            <a:r>
              <a:rPr lang="en-US" sz="2000" dirty="0">
                <a:solidFill>
                  <a:schemeClr val="bg1"/>
                </a:solidFill>
                <a:latin typeface="+mn-lt"/>
                <a:cs typeface="Times New Roman" pitchFamily="18" charset="0"/>
              </a:rPr>
              <a:t>“As we know, there is a great divergence of opinion among biologists, not only about the causes of evolution but even about the actual process.  This divergence exists because the evidence is unsatisfactory and does not permit any certain conclusion.  It is therefore right and proper to draw the attention of the non-scientific public to the disagreements about evolution.  But some recent remarks of evolutionists show that they think this unreasonable.  This situation, where scientific men rally to the defence of a doctrine they are unable to define scientifically, much less demonstrate with scientific rigour, attempting to maintain its credit with the public by the suppression of criticism and the elimination of difficulties, is abnormal and undesirable in science."</a:t>
            </a:r>
          </a:p>
          <a:p>
            <a:pPr eaLnBrk="0" hangingPunct="0">
              <a:lnSpc>
                <a:spcPct val="80000"/>
              </a:lnSpc>
            </a:pPr>
            <a:r>
              <a:rPr lang="en-US" sz="2000" dirty="0">
                <a:solidFill>
                  <a:schemeClr val="bg1"/>
                </a:solidFill>
                <a:latin typeface="+mn-lt"/>
                <a:cs typeface="Times New Roman" pitchFamily="18" charset="0"/>
              </a:rPr>
              <a:t>		W.R. Thompson, R.F.S., Director</a:t>
            </a:r>
            <a:endParaRPr lang="en-US" dirty="0">
              <a:solidFill>
                <a:schemeClr val="bg1"/>
              </a:solidFill>
              <a:latin typeface="+mn-lt"/>
              <a:cs typeface="Times New Roman" pitchFamily="18" charset="0"/>
            </a:endParaRPr>
          </a:p>
          <a:p>
            <a:pPr eaLnBrk="0" hangingPunct="0">
              <a:lnSpc>
                <a:spcPct val="80000"/>
              </a:lnSpc>
            </a:pPr>
            <a:r>
              <a:rPr lang="en-US" sz="2000" dirty="0">
                <a:solidFill>
                  <a:schemeClr val="bg1"/>
                </a:solidFill>
                <a:latin typeface="+mn-lt"/>
                <a:cs typeface="Times New Roman" pitchFamily="18" charset="0"/>
              </a:rPr>
              <a:t>		Institute of Biological Control</a:t>
            </a:r>
            <a:r>
              <a:rPr lang="en-US" dirty="0">
                <a:solidFill>
                  <a:schemeClr val="bg1"/>
                </a:solidFill>
                <a:latin typeface="+mn-lt"/>
                <a:cs typeface="Times New Roman" pitchFamily="18" charset="0"/>
              </a:rPr>
              <a:t>, </a:t>
            </a:r>
            <a:r>
              <a:rPr lang="en-US" sz="2000" dirty="0">
                <a:solidFill>
                  <a:schemeClr val="bg1"/>
                </a:solidFill>
                <a:latin typeface="+mn-lt"/>
                <a:cs typeface="Times New Roman" pitchFamily="18" charset="0"/>
              </a:rPr>
              <a:t>Ottawa, Canada</a:t>
            </a:r>
            <a:endParaRPr lang="en-US" dirty="0">
              <a:solidFill>
                <a:schemeClr val="bg1"/>
              </a:solidFill>
              <a:latin typeface="+mn-lt"/>
              <a:cs typeface="Times New Roman" pitchFamily="18" charset="0"/>
            </a:endParaRPr>
          </a:p>
          <a:p>
            <a:pPr eaLnBrk="0" hangingPunct="0">
              <a:lnSpc>
                <a:spcPct val="80000"/>
              </a:lnSpc>
            </a:pPr>
            <a:r>
              <a:rPr lang="en-US" sz="2000" dirty="0">
                <a:solidFill>
                  <a:schemeClr val="bg1"/>
                </a:solidFill>
                <a:latin typeface="+mn-lt"/>
                <a:cs typeface="Times New Roman" pitchFamily="18" charset="0"/>
              </a:rPr>
              <a:t>		"Introduction to Darwin's Theory"</a:t>
            </a:r>
            <a:endParaRPr lang="en-US" dirty="0">
              <a:solidFill>
                <a:schemeClr val="bg1"/>
              </a:solidFill>
              <a:latin typeface="+mn-lt"/>
              <a:cs typeface="Times New Roman" pitchFamily="18" charset="0"/>
            </a:endParaRPr>
          </a:p>
          <a:p>
            <a:pPr eaLnBrk="0" hangingPunct="0">
              <a:lnSpc>
                <a:spcPct val="80000"/>
              </a:lnSpc>
            </a:pPr>
            <a:r>
              <a:rPr lang="en-US" sz="2000" dirty="0">
                <a:solidFill>
                  <a:schemeClr val="bg1"/>
                </a:solidFill>
                <a:latin typeface="+mn-lt"/>
                <a:cs typeface="Times New Roman" pitchFamily="18" charset="0"/>
              </a:rPr>
              <a:t>		Charles Darwin:  ORIGIN OF SPECIES</a:t>
            </a:r>
            <a:endParaRPr lang="en-US" dirty="0">
              <a:solidFill>
                <a:schemeClr val="bg1"/>
              </a:solidFill>
              <a:latin typeface="+mn-lt"/>
              <a:cs typeface="Times New Roman" pitchFamily="18" charset="0"/>
            </a:endParaRPr>
          </a:p>
          <a:p>
            <a:pPr eaLnBrk="0" hangingPunct="0">
              <a:lnSpc>
                <a:spcPct val="60000"/>
              </a:lnSpc>
            </a:pPr>
            <a:r>
              <a:rPr lang="en-US" sz="2000" dirty="0">
                <a:solidFill>
                  <a:schemeClr val="bg1"/>
                </a:solidFill>
                <a:latin typeface="+mn-lt"/>
                <a:cs typeface="Times New Roman" pitchFamily="18" charset="0"/>
              </a:rPr>
              <a:t>	</a:t>
            </a:r>
            <a:r>
              <a:rPr lang="en-US" sz="2000" dirty="0">
                <a:latin typeface="+mn-lt"/>
                <a:cs typeface="Times New Roman" pitchFamily="18" charset="0"/>
              </a:rPr>
              <a:t>	Dent Publishers, London, 1967</a:t>
            </a:r>
            <a:r>
              <a:rPr lang="en-US" sz="2800" dirty="0">
                <a:latin typeface="+mn-lt"/>
              </a:rPr>
              <a:t> </a:t>
            </a:r>
            <a:endParaRPr lang="en-US" sz="4400" dirty="0">
              <a:latin typeface="+mn-lt"/>
            </a:endParaRPr>
          </a:p>
        </p:txBody>
      </p:sp>
      <p:sp>
        <p:nvSpPr>
          <p:cNvPr id="16388" name="Text Box 4"/>
          <p:cNvSpPr txBox="1">
            <a:spLocks noChangeArrowheads="1"/>
          </p:cNvSpPr>
          <p:nvPr/>
        </p:nvSpPr>
        <p:spPr bwMode="auto">
          <a:xfrm>
            <a:off x="728663" y="473075"/>
            <a:ext cx="7729537" cy="830997"/>
          </a:xfrm>
          <a:prstGeom prst="rect">
            <a:avLst/>
          </a:prstGeom>
          <a:noFill/>
          <a:ln w="9525">
            <a:noFill/>
            <a:miter lim="800000"/>
            <a:headEnd/>
            <a:tailEnd/>
          </a:ln>
          <a:effectLst/>
        </p:spPr>
        <p:txBody>
          <a:bodyPr>
            <a:spAutoFit/>
          </a:bodyPr>
          <a:lstStyle/>
          <a:p>
            <a:pPr algn="ctr"/>
            <a:r>
              <a:rPr lang="en-US" sz="2400" b="1" dirty="0">
                <a:solidFill>
                  <a:srgbClr val="FFFFD2"/>
                </a:solidFill>
                <a:latin typeface="+mj-lt"/>
                <a:cs typeface="Times New Roman" pitchFamily="18" charset="0"/>
              </a:rPr>
              <a:t>A quote from the Introduction to the Centennial Edition of Charles Darwin’s </a:t>
            </a:r>
            <a:r>
              <a:rPr lang="en-US" sz="2400" b="1" i="1" dirty="0">
                <a:solidFill>
                  <a:srgbClr val="FFFFD2"/>
                </a:solidFill>
                <a:latin typeface="+mj-lt"/>
                <a:cs typeface="Times New Roman" pitchFamily="18" charset="0"/>
              </a:rPr>
              <a:t>“Origin of Species:”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lstStyle/>
          <a:p>
            <a:pPr algn="ctr"/>
            <a:r>
              <a:rPr lang="en-US" dirty="0"/>
              <a:t>Irreducible Complexity</a:t>
            </a:r>
          </a:p>
        </p:txBody>
      </p:sp>
      <p:sp>
        <p:nvSpPr>
          <p:cNvPr id="3" name="Content Placeholder 2"/>
          <p:cNvSpPr>
            <a:spLocks noGrp="1"/>
          </p:cNvSpPr>
          <p:nvPr>
            <p:ph idx="1"/>
          </p:nvPr>
        </p:nvSpPr>
        <p:spPr>
          <a:xfrm>
            <a:off x="381000" y="1905000"/>
            <a:ext cx="8229600" cy="4114800"/>
          </a:xfrm>
        </p:spPr>
        <p:txBody>
          <a:bodyPr/>
          <a:lstStyle/>
          <a:p>
            <a:r>
              <a:rPr lang="en-US"/>
              <a:t>A single system which is composed of several interacting parts  that contribute to the basic function, and where the removal of any one of the basic parts causes the system to effectively cease functioning.            Michael Behe</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6019800" y="4534432"/>
            <a:ext cx="2919412" cy="2199743"/>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609600" y="4648200"/>
            <a:ext cx="2312121" cy="2062162"/>
          </a:xfrm>
          <a:prstGeom prst="rect">
            <a:avLst/>
          </a:prstGeom>
          <a:noFill/>
          <a:ln w="9525">
            <a:noFill/>
            <a:miter lim="800000"/>
            <a:headEnd/>
            <a:tailEnd/>
          </a:ln>
        </p:spPr>
      </p:pic>
      <p:sp>
        <p:nvSpPr>
          <p:cNvPr id="7" name="TextBox 6"/>
          <p:cNvSpPr txBox="1"/>
          <p:nvPr/>
        </p:nvSpPr>
        <p:spPr>
          <a:xfrm>
            <a:off x="3962400" y="4534432"/>
            <a:ext cx="2286000" cy="707886"/>
          </a:xfrm>
          <a:prstGeom prst="rect">
            <a:avLst/>
          </a:prstGeom>
          <a:noFill/>
        </p:spPr>
        <p:txBody>
          <a:bodyPr wrap="square" rtlCol="0">
            <a:spAutoFit/>
          </a:bodyPr>
          <a:lstStyle/>
          <a:p>
            <a:r>
              <a:rPr lang="en-US" sz="2000" dirty="0">
                <a:latin typeface="+mn-lt"/>
              </a:rPr>
              <a:t>Galen</a:t>
            </a:r>
          </a:p>
          <a:p>
            <a:r>
              <a:rPr lang="en-US" sz="2000" dirty="0">
                <a:latin typeface="+mn-lt"/>
              </a:rPr>
              <a:t>1-2 Century AD</a:t>
            </a:r>
          </a:p>
        </p:txBody>
      </p:sp>
      <p:sp>
        <p:nvSpPr>
          <p:cNvPr id="5" name="TextBox 4">
            <a:extLst>
              <a:ext uri="{FF2B5EF4-FFF2-40B4-BE49-F238E27FC236}">
                <a16:creationId xmlns:a16="http://schemas.microsoft.com/office/drawing/2014/main" id="{E6913531-6C68-D669-3DA2-894ACC476668}"/>
              </a:ext>
            </a:extLst>
          </p:cNvPr>
          <p:cNvSpPr txBox="1"/>
          <p:nvPr/>
        </p:nvSpPr>
        <p:spPr>
          <a:xfrm>
            <a:off x="2915458" y="6457353"/>
            <a:ext cx="1219200" cy="307777"/>
          </a:xfrm>
          <a:prstGeom prst="rect">
            <a:avLst/>
          </a:prstGeom>
          <a:noFill/>
        </p:spPr>
        <p:txBody>
          <a:bodyPr wrap="square">
            <a:spAutoFit/>
          </a:bodyPr>
          <a:lstStyle/>
          <a:p>
            <a:r>
              <a:rPr lang="en-US" sz="1400" dirty="0"/>
              <a:t>Wikipedia</a:t>
            </a:r>
          </a:p>
        </p:txBody>
      </p:sp>
      <p:sp>
        <p:nvSpPr>
          <p:cNvPr id="6" name="TextBox 5">
            <a:extLst>
              <a:ext uri="{FF2B5EF4-FFF2-40B4-BE49-F238E27FC236}">
                <a16:creationId xmlns:a16="http://schemas.microsoft.com/office/drawing/2014/main" id="{A51ECA8F-417A-B9DF-9F94-D4AF330A66BD}"/>
              </a:ext>
            </a:extLst>
          </p:cNvPr>
          <p:cNvSpPr txBox="1"/>
          <p:nvPr/>
        </p:nvSpPr>
        <p:spPr>
          <a:xfrm>
            <a:off x="4367212" y="6501380"/>
            <a:ext cx="4572000" cy="307777"/>
          </a:xfrm>
          <a:prstGeom prst="rect">
            <a:avLst/>
          </a:prstGeom>
          <a:noFill/>
        </p:spPr>
        <p:txBody>
          <a:bodyPr wrap="square">
            <a:spAutoFit/>
          </a:bodyPr>
          <a:lstStyle/>
          <a:p>
            <a:r>
              <a:rPr lang="en-US" sz="1400" dirty="0"/>
              <a:t>ros.alexisleon.com</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lgn="ctr"/>
            <a:r>
              <a:rPr lang="en-US" dirty="0"/>
              <a:t>Specified Complexity</a:t>
            </a:r>
          </a:p>
        </p:txBody>
      </p:sp>
      <p:sp>
        <p:nvSpPr>
          <p:cNvPr id="3" name="Content Placeholder 2"/>
          <p:cNvSpPr>
            <a:spLocks noGrp="1"/>
          </p:cNvSpPr>
          <p:nvPr>
            <p:ph idx="1"/>
          </p:nvPr>
        </p:nvSpPr>
        <p:spPr/>
        <p:txBody>
          <a:bodyPr/>
          <a:lstStyle/>
          <a:p>
            <a:r>
              <a:rPr lang="en-US" dirty="0"/>
              <a:t>A single letter is specific</a:t>
            </a:r>
          </a:p>
          <a:p>
            <a:r>
              <a:rPr lang="en-US" dirty="0"/>
              <a:t>A long sentence of random letters is complex but not specific</a:t>
            </a:r>
          </a:p>
          <a:p>
            <a:r>
              <a:rPr lang="en-US" dirty="0"/>
              <a:t>A Shakespearean sonnet is both complex and specific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ell&#10;&#10;Description automatically generated">
            <a:extLst>
              <a:ext uri="{FF2B5EF4-FFF2-40B4-BE49-F238E27FC236}">
                <a16:creationId xmlns:a16="http://schemas.microsoft.com/office/drawing/2014/main" id="{6FB5BD13-85F4-C711-A850-093C9EA57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36" y="76200"/>
            <a:ext cx="7713127" cy="670560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pPr algn="ctr"/>
            <a:r>
              <a:rPr lang="en-US" dirty="0"/>
              <a:t>Outline</a:t>
            </a:r>
          </a:p>
        </p:txBody>
      </p:sp>
      <p:sp>
        <p:nvSpPr>
          <p:cNvPr id="3" name="Content Placeholder 2"/>
          <p:cNvSpPr>
            <a:spLocks noGrp="1"/>
          </p:cNvSpPr>
          <p:nvPr>
            <p:ph idx="1"/>
          </p:nvPr>
        </p:nvSpPr>
        <p:spPr>
          <a:xfrm>
            <a:off x="457200" y="1447800"/>
            <a:ext cx="8229600" cy="4114800"/>
          </a:xfrm>
        </p:spPr>
        <p:txBody>
          <a:bodyPr/>
          <a:lstStyle/>
          <a:p>
            <a:r>
              <a:rPr lang="en-US" dirty="0"/>
              <a:t>Introduction</a:t>
            </a:r>
          </a:p>
          <a:p>
            <a:r>
              <a:rPr lang="en-US" dirty="0"/>
              <a:t>Existence of God/Evidence in Other Cultures</a:t>
            </a:r>
          </a:p>
          <a:p>
            <a:r>
              <a:rPr lang="en-US" dirty="0"/>
              <a:t>Natural Revelation</a:t>
            </a:r>
          </a:p>
          <a:p>
            <a:r>
              <a:rPr lang="en-US" dirty="0">
                <a:solidFill>
                  <a:srgbClr val="FFFF00"/>
                </a:solidFill>
              </a:rPr>
              <a:t>Natural Revelation- Medicine</a:t>
            </a:r>
          </a:p>
          <a:p>
            <a:r>
              <a:rPr lang="en-US" dirty="0"/>
              <a:t>Did Jesus Live </a:t>
            </a:r>
          </a:p>
          <a:p>
            <a:r>
              <a:rPr lang="en-US" dirty="0"/>
              <a:t>What did Jesus Claim</a:t>
            </a:r>
          </a:p>
        </p:txBody>
      </p:sp>
    </p:spTree>
    <p:extLst>
      <p:ext uri="{BB962C8B-B14F-4D97-AF65-F5344CB8AC3E}">
        <p14:creationId xmlns:p14="http://schemas.microsoft.com/office/powerpoint/2010/main" val="22314806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lant cell&#10;&#10;Description automatically generated">
            <a:extLst>
              <a:ext uri="{FF2B5EF4-FFF2-40B4-BE49-F238E27FC236}">
                <a16:creationId xmlns:a16="http://schemas.microsoft.com/office/drawing/2014/main" id="{B18AA531-6B6E-BCFD-4435-90F16ABAE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027" y="71150"/>
            <a:ext cx="7186774" cy="671065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C:\Documents and Settings\Dave and Darlene Eak\My Documents\Crevo Images\Chemical Evolution\DNA.jpg"/>
          <p:cNvPicPr>
            <a:picLocks noChangeAspect="1" noChangeArrowheads="1"/>
          </p:cNvPicPr>
          <p:nvPr/>
        </p:nvPicPr>
        <p:blipFill>
          <a:blip r:embed="rId3" cstate="print">
            <a:lum bright="-18000" contrast="18000"/>
          </a:blip>
          <a:srcRect/>
          <a:stretch>
            <a:fillRect/>
          </a:stretch>
        </p:blipFill>
        <p:spPr bwMode="auto">
          <a:xfrm>
            <a:off x="2286000" y="42863"/>
            <a:ext cx="4395788" cy="6781800"/>
          </a:xfrm>
          <a:prstGeom prst="rect">
            <a:avLst/>
          </a:prstGeom>
          <a:noFill/>
          <a:ln w="38100" cmpd="dbl">
            <a:solidFill>
              <a:srgbClr val="FFFF00"/>
            </a:solidFill>
            <a:miter lim="800000"/>
            <a:headEnd/>
            <a:tailEnd/>
          </a:ln>
        </p:spPr>
      </p:pic>
      <p:sp>
        <p:nvSpPr>
          <p:cNvPr id="7" name="TextBox 6">
            <a:extLst>
              <a:ext uri="{FF2B5EF4-FFF2-40B4-BE49-F238E27FC236}">
                <a16:creationId xmlns:a16="http://schemas.microsoft.com/office/drawing/2014/main" id="{BA65D503-459D-7BD5-2F61-2C928501494F}"/>
              </a:ext>
            </a:extLst>
          </p:cNvPr>
          <p:cNvSpPr txBox="1"/>
          <p:nvPr/>
        </p:nvSpPr>
        <p:spPr>
          <a:xfrm>
            <a:off x="6695358" y="6455331"/>
            <a:ext cx="2286000" cy="369332"/>
          </a:xfrm>
          <a:prstGeom prst="rect">
            <a:avLst/>
          </a:prstGeom>
          <a:noFill/>
        </p:spPr>
        <p:txBody>
          <a:bodyPr wrap="square">
            <a:spAutoFit/>
          </a:bodyPr>
          <a:lstStyle/>
          <a:p>
            <a:r>
              <a:rPr lang="en-US" sz="1800" dirty="0" err="1"/>
              <a:t>pdmclerran</a:t>
            </a:r>
            <a:r>
              <a:rPr lang="en-US" dirty="0" err="1"/>
              <a:t>@yahoo</a:t>
            </a:r>
            <a:endParaRPr 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Documents and Settings\David Eakin\My Documents\Riverside PPTs\Raw05c\DNA06.jpg"/>
          <p:cNvPicPr>
            <a:picLocks noChangeAspect="1" noChangeArrowheads="1"/>
          </p:cNvPicPr>
          <p:nvPr/>
        </p:nvPicPr>
        <p:blipFill>
          <a:blip r:embed="rId3" cstate="print"/>
          <a:srcRect/>
          <a:stretch>
            <a:fillRect/>
          </a:stretch>
        </p:blipFill>
        <p:spPr bwMode="auto">
          <a:xfrm>
            <a:off x="1828800" y="90488"/>
            <a:ext cx="5410200" cy="6705600"/>
          </a:xfrm>
          <a:prstGeom prst="rect">
            <a:avLst/>
          </a:prstGeom>
          <a:noFill/>
          <a:ln w="38100" cmpd="dbl">
            <a:solidFill>
              <a:srgbClr val="FFFF00"/>
            </a:solidFill>
            <a:miter lim="800000"/>
            <a:headEnd/>
            <a:tailEnd/>
          </a:ln>
        </p:spPr>
      </p:pic>
      <p:sp>
        <p:nvSpPr>
          <p:cNvPr id="5" name="TextBox 4">
            <a:extLst>
              <a:ext uri="{FF2B5EF4-FFF2-40B4-BE49-F238E27FC236}">
                <a16:creationId xmlns:a16="http://schemas.microsoft.com/office/drawing/2014/main" id="{2FB5596F-6AD7-D46E-F733-A106CC9E9001}"/>
              </a:ext>
            </a:extLst>
          </p:cNvPr>
          <p:cNvSpPr txBox="1"/>
          <p:nvPr/>
        </p:nvSpPr>
        <p:spPr>
          <a:xfrm>
            <a:off x="7233781" y="6489355"/>
            <a:ext cx="2514600" cy="307777"/>
          </a:xfrm>
          <a:prstGeom prst="rect">
            <a:avLst/>
          </a:prstGeom>
          <a:noFill/>
        </p:spPr>
        <p:txBody>
          <a:bodyPr wrap="square">
            <a:spAutoFit/>
          </a:bodyPr>
          <a:lstStyle/>
          <a:p>
            <a:r>
              <a:rPr lang="en-US" sz="1400" dirty="0"/>
              <a:t>Wadsworth Publishing</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algn="ctr"/>
            <a:r>
              <a:rPr lang="en-US" dirty="0"/>
              <a:t>DNA is a complex, specific language</a:t>
            </a:r>
          </a:p>
        </p:txBody>
      </p:sp>
      <p:sp>
        <p:nvSpPr>
          <p:cNvPr id="130051" name="Rectangle 3"/>
          <p:cNvSpPr>
            <a:spLocks noGrp="1" noChangeArrowheads="1"/>
          </p:cNvSpPr>
          <p:nvPr>
            <p:ph type="body" idx="1"/>
          </p:nvPr>
        </p:nvSpPr>
        <p:spPr/>
        <p:txBody>
          <a:bodyPr/>
          <a:lstStyle/>
          <a:p>
            <a:r>
              <a:rPr lang="en-US" dirty="0"/>
              <a:t>Design on the Microscopic Level- Signature in the Cell, Part 1 &amp;2.</a:t>
            </a:r>
          </a:p>
          <a:p>
            <a:r>
              <a:rPr lang="en-US" dirty="0"/>
              <a:t>June 18, 2018</a:t>
            </a:r>
          </a:p>
          <a:p>
            <a:r>
              <a:rPr lang="en-US" dirty="0"/>
              <a:t>http://www.gettysburgchurchofchrist.org/preacher/dr-harry-e-payne</a:t>
            </a:r>
          </a:p>
          <a:p>
            <a:r>
              <a:rPr lang="en-US" dirty="0"/>
              <a:t>Buddy Payne</a:t>
            </a:r>
          </a:p>
          <a:p>
            <a:pPr lvl="1"/>
            <a:r>
              <a:rPr lang="en-US" dirty="0"/>
              <a:t>Which came first, the DNA or the protein?</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Evolution of sexual reproduction</a:t>
            </a:r>
          </a:p>
        </p:txBody>
      </p:sp>
      <p:sp>
        <p:nvSpPr>
          <p:cNvPr id="3" name="Content Placeholder 2"/>
          <p:cNvSpPr>
            <a:spLocks noGrp="1"/>
          </p:cNvSpPr>
          <p:nvPr>
            <p:ph idx="1"/>
          </p:nvPr>
        </p:nvSpPr>
        <p:spPr/>
        <p:txBody>
          <a:bodyPr/>
          <a:lstStyle/>
          <a:p>
            <a:r>
              <a:rPr lang="en-US" dirty="0"/>
              <a:t>Must have occurred simultaneously for the male and female</a:t>
            </a:r>
          </a:p>
          <a:p>
            <a:r>
              <a:rPr lang="en-US" dirty="0"/>
              <a:t>The physical, chemical and emotional systems would need to be compatible</a:t>
            </a:r>
          </a:p>
          <a:p>
            <a:r>
              <a:rPr lang="en-US" dirty="0"/>
              <a:t>Many intricate processes occur that would have needed a remarkable string of accidents to occur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533400"/>
            <a:ext cx="8229600" cy="1066800"/>
          </a:xfrm>
        </p:spPr>
        <p:txBody>
          <a:bodyPr/>
          <a:lstStyle/>
          <a:p>
            <a:pPr algn="ctr"/>
            <a:r>
              <a:rPr lang="en-US" dirty="0"/>
              <a:t>Psalm 139:13-16</a:t>
            </a:r>
          </a:p>
        </p:txBody>
      </p:sp>
      <p:sp>
        <p:nvSpPr>
          <p:cNvPr id="120835" name="Rectangle 3"/>
          <p:cNvSpPr>
            <a:spLocks noGrp="1" noChangeArrowheads="1"/>
          </p:cNvSpPr>
          <p:nvPr>
            <p:ph type="body" idx="1"/>
          </p:nvPr>
        </p:nvSpPr>
        <p:spPr>
          <a:xfrm>
            <a:off x="457200" y="1676400"/>
            <a:ext cx="8229600" cy="4618038"/>
          </a:xfrm>
        </p:spPr>
        <p:txBody>
          <a:bodyPr/>
          <a:lstStyle/>
          <a:p>
            <a:pPr marL="0" indent="350838" algn="just">
              <a:lnSpc>
                <a:spcPct val="90000"/>
              </a:lnSpc>
              <a:buFontTx/>
              <a:buNone/>
            </a:pPr>
            <a:r>
              <a:rPr lang="en-US" sz="2800" dirty="0"/>
              <a:t>For You have formed my inward parts; You have </a:t>
            </a:r>
            <a:r>
              <a:rPr lang="en-US" sz="2800" dirty="0">
                <a:solidFill>
                  <a:srgbClr val="FFFF00"/>
                </a:solidFill>
              </a:rPr>
              <a:t>covered</a:t>
            </a:r>
            <a:r>
              <a:rPr lang="en-US" sz="2800" dirty="0"/>
              <a:t> me in my mother’s womb.</a:t>
            </a:r>
          </a:p>
          <a:p>
            <a:pPr marL="0" indent="350838" algn="just">
              <a:lnSpc>
                <a:spcPct val="90000"/>
              </a:lnSpc>
              <a:buFontTx/>
              <a:buNone/>
            </a:pPr>
            <a:r>
              <a:rPr lang="en-US" sz="2800" dirty="0"/>
              <a:t>I will praise You, for I am fearfully and wonderfully made; Marvelous are Your works, And that my soul knows very well.</a:t>
            </a:r>
          </a:p>
          <a:p>
            <a:pPr marL="0" indent="350838" algn="just">
              <a:lnSpc>
                <a:spcPct val="90000"/>
              </a:lnSpc>
              <a:buFontTx/>
              <a:buNone/>
            </a:pPr>
            <a:r>
              <a:rPr lang="en-US" sz="2800" dirty="0"/>
              <a:t>My frame was not hidden from You, When I was made in secret, And skillfully wrought in the lowest parts of the earth.</a:t>
            </a:r>
          </a:p>
          <a:p>
            <a:pPr marL="0" indent="350838" algn="just">
              <a:lnSpc>
                <a:spcPct val="90000"/>
              </a:lnSpc>
              <a:buFontTx/>
              <a:buNone/>
            </a:pPr>
            <a:r>
              <a:rPr lang="en-US" sz="2800" dirty="0"/>
              <a:t>Your eyes saw my </a:t>
            </a:r>
            <a:r>
              <a:rPr lang="en-US" sz="2800" dirty="0">
                <a:solidFill>
                  <a:srgbClr val="FFFF00"/>
                </a:solidFill>
              </a:rPr>
              <a:t>substance</a:t>
            </a:r>
            <a:r>
              <a:rPr lang="en-US" sz="2800" dirty="0"/>
              <a:t>, being yet unformed. And in Your book they all were written, The days fashioned for me, When as yet there were none of them.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533400"/>
            <a:ext cx="8229600" cy="990600"/>
          </a:xfrm>
        </p:spPr>
        <p:txBody>
          <a:bodyPr/>
          <a:lstStyle/>
          <a:p>
            <a:pPr algn="ctr"/>
            <a:r>
              <a:rPr lang="en-US" dirty="0"/>
              <a:t>Job 10:9-11</a:t>
            </a:r>
          </a:p>
        </p:txBody>
      </p:sp>
      <p:sp>
        <p:nvSpPr>
          <p:cNvPr id="133123" name="Rectangle 3"/>
          <p:cNvSpPr>
            <a:spLocks noGrp="1" noChangeArrowheads="1"/>
          </p:cNvSpPr>
          <p:nvPr>
            <p:ph type="body" idx="1"/>
          </p:nvPr>
        </p:nvSpPr>
        <p:spPr/>
        <p:txBody>
          <a:bodyPr/>
          <a:lstStyle/>
          <a:p>
            <a:pPr marL="6350" indent="344488" algn="just">
              <a:buFontTx/>
              <a:buNone/>
            </a:pPr>
            <a:r>
              <a:rPr lang="en-US" sz="3600" dirty="0"/>
              <a:t>Remember, I pray, that You have made me like clay. And will You turn me into dust again?</a:t>
            </a:r>
          </a:p>
          <a:p>
            <a:pPr marL="6350" indent="344488" algn="just">
              <a:buFontTx/>
              <a:buNone/>
            </a:pPr>
            <a:r>
              <a:rPr lang="en-US" sz="3600" dirty="0"/>
              <a:t>Did You not pour me out like milk, And curdle me like cheese,</a:t>
            </a:r>
          </a:p>
          <a:p>
            <a:pPr marL="6350" indent="344488" algn="just">
              <a:buFontTx/>
              <a:buNone/>
            </a:pPr>
            <a:r>
              <a:rPr lang="en-US" sz="3600" dirty="0"/>
              <a:t>Clothe me with skin and flesh, And knit me together with bones and sinews?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lstStyle/>
          <a:p>
            <a:pPr algn="ctr"/>
            <a:r>
              <a:rPr lang="en-US" dirty="0"/>
              <a:t>Female reproductive organs</a:t>
            </a:r>
          </a:p>
        </p:txBody>
      </p:sp>
      <p:pic>
        <p:nvPicPr>
          <p:cNvPr id="49154" name="Picture 2"/>
          <p:cNvPicPr>
            <a:picLocks noGrp="1" noChangeAspect="1" noChangeArrowheads="1"/>
          </p:cNvPicPr>
          <p:nvPr>
            <p:ph idx="1"/>
          </p:nvPr>
        </p:nvPicPr>
        <p:blipFill>
          <a:blip r:embed="rId3" cstate="print"/>
          <a:srcRect/>
          <a:stretch>
            <a:fillRect/>
          </a:stretch>
        </p:blipFill>
        <p:spPr bwMode="auto">
          <a:xfrm>
            <a:off x="1447800" y="1828800"/>
            <a:ext cx="6019800" cy="4815840"/>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33400"/>
            <a:ext cx="8229600" cy="1066800"/>
          </a:xfrm>
        </p:spPr>
        <p:txBody>
          <a:bodyPr/>
          <a:lstStyle/>
          <a:p>
            <a:pPr algn="ctr"/>
            <a:r>
              <a:rPr lang="en-US" dirty="0"/>
              <a:t>Ovary</a:t>
            </a:r>
          </a:p>
        </p:txBody>
      </p:sp>
      <p:pic>
        <p:nvPicPr>
          <p:cNvPr id="29698" name="Picture 2"/>
          <p:cNvPicPr>
            <a:picLocks noGrp="1" noChangeAspect="1" noChangeArrowheads="1"/>
          </p:cNvPicPr>
          <p:nvPr>
            <p:ph idx="1"/>
          </p:nvPr>
        </p:nvPicPr>
        <p:blipFill>
          <a:blip r:embed="rId3" cstate="print"/>
          <a:stretch>
            <a:fillRect/>
          </a:stretch>
        </p:blipFill>
        <p:spPr bwMode="auto">
          <a:xfrm>
            <a:off x="1662508" y="2179638"/>
            <a:ext cx="5818983" cy="4114800"/>
          </a:xfrm>
          <a:prstGeom prst="rect">
            <a:avLst/>
          </a:prstGeom>
          <a:noFill/>
          <a:ln w="9525">
            <a:noFill/>
            <a:miter lim="800000"/>
            <a:headEnd/>
            <a:tailEnd/>
          </a:ln>
        </p:spPr>
      </p:pic>
      <p:sp>
        <p:nvSpPr>
          <p:cNvPr id="3" name="TextBox 2">
            <a:extLst>
              <a:ext uri="{FF2B5EF4-FFF2-40B4-BE49-F238E27FC236}">
                <a16:creationId xmlns:a16="http://schemas.microsoft.com/office/drawing/2014/main" id="{5774B35A-CCA2-9384-4B60-E5BEF697D122}"/>
              </a:ext>
            </a:extLst>
          </p:cNvPr>
          <p:cNvSpPr txBox="1"/>
          <p:nvPr/>
        </p:nvSpPr>
        <p:spPr>
          <a:xfrm>
            <a:off x="7455471" y="6467707"/>
            <a:ext cx="1524000" cy="381000"/>
          </a:xfrm>
          <a:prstGeom prst="rect">
            <a:avLst/>
          </a:prstGeom>
          <a:noFill/>
        </p:spPr>
        <p:txBody>
          <a:bodyPr wrap="square">
            <a:spAutoFit/>
          </a:bodyPr>
          <a:lstStyle/>
          <a:p>
            <a:r>
              <a:rPr lang="en-US" dirty="0"/>
              <a:t>Quizlet.com</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lgn="ctr"/>
            <a:r>
              <a:rPr lang="en-US" dirty="0"/>
              <a:t>Ovary</a:t>
            </a:r>
          </a:p>
        </p:txBody>
      </p:sp>
      <p:pic>
        <p:nvPicPr>
          <p:cNvPr id="50178" name="Picture 2"/>
          <p:cNvPicPr>
            <a:picLocks noGrp="1" noChangeAspect="1" noChangeArrowheads="1"/>
          </p:cNvPicPr>
          <p:nvPr>
            <p:ph idx="1"/>
          </p:nvPr>
        </p:nvPicPr>
        <p:blipFill>
          <a:blip r:embed="rId3" cstate="print"/>
          <a:srcRect/>
          <a:stretch>
            <a:fillRect/>
          </a:stretch>
        </p:blipFill>
        <p:spPr bwMode="auto">
          <a:xfrm>
            <a:off x="954593" y="2179638"/>
            <a:ext cx="7234813" cy="4114800"/>
          </a:xfrm>
          <a:prstGeom prst="rect">
            <a:avLst/>
          </a:prstGeom>
          <a:noFill/>
          <a:ln w="9525">
            <a:noFill/>
            <a:miter lim="800000"/>
            <a:headEnd/>
            <a:tailEnd/>
          </a:ln>
        </p:spPr>
      </p:pic>
      <p:sp>
        <p:nvSpPr>
          <p:cNvPr id="3" name="TextBox 2">
            <a:extLst>
              <a:ext uri="{FF2B5EF4-FFF2-40B4-BE49-F238E27FC236}">
                <a16:creationId xmlns:a16="http://schemas.microsoft.com/office/drawing/2014/main" id="{F589C9BF-ABF4-0B54-42E7-7B2A664CF18F}"/>
              </a:ext>
            </a:extLst>
          </p:cNvPr>
          <p:cNvSpPr txBox="1"/>
          <p:nvPr/>
        </p:nvSpPr>
        <p:spPr>
          <a:xfrm>
            <a:off x="6629400" y="6428344"/>
            <a:ext cx="2667000" cy="369332"/>
          </a:xfrm>
          <a:prstGeom prst="rect">
            <a:avLst/>
          </a:prstGeom>
          <a:noFill/>
        </p:spPr>
        <p:txBody>
          <a:bodyPr wrap="square" rtlCol="0">
            <a:spAutoFit/>
          </a:bodyPr>
          <a:lstStyle/>
          <a:p>
            <a:r>
              <a:rPr lang="en-US" b="0" i="0" u="none" strike="noStrike" dirty="0">
                <a:effectLst/>
                <a:latin typeface="Georgia" panose="02040502050405020303" pitchFamily="18" charset="0"/>
                <a:hlinkClick r:id="rId4">
                  <a:extLst>
                    <a:ext uri="{A12FA001-AC4F-418D-AE19-62706E023703}">
                      <ahyp:hlinkClr xmlns:ahyp="http://schemas.microsoft.com/office/drawing/2018/hyperlinkcolor" val="tx"/>
                    </a:ext>
                  </a:extLst>
                </a:hlinkClick>
              </a:rPr>
              <a:t>php.med.unsw.edu.au</a:t>
            </a:r>
            <a:endParaRPr lang="en-US"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Grp="1" noChangeArrowheads="1"/>
          </p:cNvSpPr>
          <p:nvPr>
            <p:ph type="title"/>
          </p:nvPr>
        </p:nvSpPr>
        <p:spPr>
          <a:xfrm>
            <a:off x="228600" y="838200"/>
            <a:ext cx="8540750" cy="457200"/>
          </a:xfrm>
          <a:noFill/>
          <a:ln/>
        </p:spPr>
        <p:txBody>
          <a:bodyPr>
            <a:noAutofit/>
          </a:bodyPr>
          <a:lstStyle/>
          <a:p>
            <a:pPr algn="ctr"/>
            <a:r>
              <a:rPr lang="en-US" b="1" dirty="0"/>
              <a:t>Theme Text:   Rom 1:20</a:t>
            </a:r>
          </a:p>
        </p:txBody>
      </p:sp>
      <p:sp>
        <p:nvSpPr>
          <p:cNvPr id="36871" name="Rectangle 7"/>
          <p:cNvSpPr>
            <a:spLocks noGrp="1" noChangeArrowheads="1"/>
          </p:cNvSpPr>
          <p:nvPr>
            <p:ph type="body" idx="1"/>
          </p:nvPr>
        </p:nvSpPr>
        <p:spPr>
          <a:xfrm>
            <a:off x="381000" y="1600200"/>
            <a:ext cx="8229600" cy="5029200"/>
          </a:xfrm>
          <a:noFill/>
          <a:ln/>
        </p:spPr>
        <p:txBody>
          <a:bodyPr/>
          <a:lstStyle/>
          <a:p>
            <a:pPr>
              <a:lnSpc>
                <a:spcPct val="90000"/>
              </a:lnSpc>
              <a:buFontTx/>
              <a:buNone/>
            </a:pPr>
            <a:r>
              <a:rPr lang="en-US" b="1" i="1" dirty="0">
                <a:solidFill>
                  <a:srgbClr val="FFFF00"/>
                </a:solidFill>
                <a:effectLst>
                  <a:outerShdw blurRad="38100" dist="38100" dir="2700000" algn="tl">
                    <a:srgbClr val="C0C0C0"/>
                  </a:outerShdw>
                </a:effectLst>
              </a:rPr>
              <a:t>“For since the creation of the world His invisible attributes, His eternal power and divine nature, have been clearly seen, being understood through what has been made…”</a:t>
            </a:r>
            <a:r>
              <a:rPr lang="en-US" b="1" i="1" dirty="0">
                <a:solidFill>
                  <a:srgbClr val="FFFF00"/>
                </a:solidFill>
              </a:rPr>
              <a:t>  </a:t>
            </a:r>
            <a:r>
              <a:rPr lang="en-US" b="1" i="1" dirty="0">
                <a:solidFill>
                  <a:srgbClr val="FF3300"/>
                </a:solidFill>
              </a:rPr>
              <a:t>	                </a:t>
            </a:r>
            <a:r>
              <a:rPr lang="en-US" sz="2400" b="1" i="1" dirty="0"/>
              <a:t>(NAS)</a:t>
            </a:r>
          </a:p>
          <a:p>
            <a:pPr>
              <a:lnSpc>
                <a:spcPct val="90000"/>
              </a:lnSpc>
              <a:buFontTx/>
              <a:buNone/>
            </a:pPr>
            <a:r>
              <a:rPr lang="en-US" b="1" i="1" dirty="0">
                <a:solidFill>
                  <a:srgbClr val="FF3300"/>
                </a:solidFill>
              </a:rPr>
              <a:t>								</a:t>
            </a:r>
          </a:p>
          <a:p>
            <a:pPr>
              <a:lnSpc>
                <a:spcPct val="90000"/>
              </a:lnSpc>
              <a:buFontTx/>
              <a:buNone/>
            </a:pPr>
            <a:r>
              <a:rPr lang="en-US" sz="2800" b="1" dirty="0"/>
              <a:t>	Since the nature of God can be understood by examining the Creation, employing the tools of science can give us a better understanding of His creation and our place in it.</a:t>
            </a:r>
            <a:endParaRPr lang="en-US" b="1" dirty="0"/>
          </a:p>
        </p:txBody>
      </p:sp>
    </p:spTree>
    <p:extLst>
      <p:ext uri="{BB962C8B-B14F-4D97-AF65-F5344CB8AC3E}">
        <p14:creationId xmlns:p14="http://schemas.microsoft.com/office/powerpoint/2010/main" val="4187747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lstStyle/>
          <a:p>
            <a:pPr algn="ctr"/>
            <a:r>
              <a:rPr lang="en-US" dirty="0"/>
              <a:t>Female reproductive organs</a:t>
            </a:r>
          </a:p>
        </p:txBody>
      </p:sp>
      <p:pic>
        <p:nvPicPr>
          <p:cNvPr id="49154" name="Picture 2"/>
          <p:cNvPicPr>
            <a:picLocks noGrp="1" noChangeAspect="1" noChangeArrowheads="1"/>
          </p:cNvPicPr>
          <p:nvPr>
            <p:ph idx="1"/>
          </p:nvPr>
        </p:nvPicPr>
        <p:blipFill>
          <a:blip r:embed="rId3" cstate="print"/>
          <a:srcRect/>
          <a:stretch>
            <a:fillRect/>
          </a:stretch>
        </p:blipFill>
        <p:spPr bwMode="auto">
          <a:xfrm>
            <a:off x="1447800" y="1828800"/>
            <a:ext cx="6019800" cy="4815840"/>
          </a:xfrm>
          <a:prstGeom prst="rect">
            <a:avLst/>
          </a:prstGeom>
          <a:noFill/>
          <a:ln w="9525">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lstStyle/>
          <a:p>
            <a:pPr algn="ctr"/>
            <a:r>
              <a:rPr lang="en-US" dirty="0"/>
              <a:t>Spinnbarkeit</a:t>
            </a:r>
          </a:p>
        </p:txBody>
      </p:sp>
      <p:sp>
        <p:nvSpPr>
          <p:cNvPr id="3" name="Content Placeholder 2"/>
          <p:cNvSpPr>
            <a:spLocks noGrp="1"/>
          </p:cNvSpPr>
          <p:nvPr>
            <p:ph idx="1"/>
          </p:nvPr>
        </p:nvSpPr>
        <p:spPr/>
        <p:txBody>
          <a:bodyPr/>
          <a:lstStyle/>
          <a:p>
            <a:r>
              <a:rPr lang="en-US" dirty="0"/>
              <a:t>Only during ovulation is cervical mucus able to be penetrated by sperm</a:t>
            </a:r>
          </a:p>
          <a:p>
            <a:endParaRPr lang="en-US" dirty="0"/>
          </a:p>
          <a:p>
            <a:endParaRPr 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5800" y="152400"/>
            <a:ext cx="7772400" cy="1143000"/>
          </a:xfrm>
        </p:spPr>
        <p:txBody>
          <a:bodyPr/>
          <a:lstStyle/>
          <a:p>
            <a:pPr algn="ctr"/>
            <a:r>
              <a:rPr lang="en-US" dirty="0">
                <a:solidFill>
                  <a:schemeClr val="tx2"/>
                </a:solidFill>
              </a:rPr>
              <a:t>Ovum &amp; Sperm</a:t>
            </a:r>
          </a:p>
        </p:txBody>
      </p:sp>
      <p:pic>
        <p:nvPicPr>
          <p:cNvPr id="87048" name="Picture 8" descr="ovum"/>
          <p:cNvPicPr>
            <a:picLocks noGrp="1" noChangeAspect="1" noChangeArrowheads="1"/>
          </p:cNvPicPr>
          <p:nvPr>
            <p:ph idx="1"/>
          </p:nvPr>
        </p:nvPicPr>
        <p:blipFill>
          <a:blip r:embed="rId3" cstate="print"/>
          <a:srcRect/>
          <a:stretch>
            <a:fillRect/>
          </a:stretch>
        </p:blipFill>
        <p:spPr>
          <a:xfrm>
            <a:off x="2819400" y="1295400"/>
            <a:ext cx="3566656" cy="5410200"/>
          </a:xfrm>
          <a:noFill/>
          <a:ln/>
        </p:spPr>
      </p:pic>
      <p:sp>
        <p:nvSpPr>
          <p:cNvPr id="2" name="TextBox 1">
            <a:extLst>
              <a:ext uri="{FF2B5EF4-FFF2-40B4-BE49-F238E27FC236}">
                <a16:creationId xmlns:a16="http://schemas.microsoft.com/office/drawing/2014/main" id="{F66EFB0D-60F0-549A-00E9-89C58F91BFA8}"/>
              </a:ext>
            </a:extLst>
          </p:cNvPr>
          <p:cNvSpPr txBox="1"/>
          <p:nvPr/>
        </p:nvSpPr>
        <p:spPr>
          <a:xfrm>
            <a:off x="7315200" y="6336268"/>
            <a:ext cx="1981014" cy="369332"/>
          </a:xfrm>
          <a:prstGeom prst="rect">
            <a:avLst/>
          </a:prstGeom>
          <a:noFill/>
        </p:spPr>
        <p:txBody>
          <a:bodyPr wrap="square">
            <a:spAutoFit/>
          </a:bodyPr>
          <a:lstStyle/>
          <a:p>
            <a:r>
              <a:rPr lang="en-US" dirty="0"/>
              <a:t>Lennart Nilsson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90D3D-BA76-2575-E14E-0BEF2AD13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FFAC6-233D-BCB1-D1E6-A2634DAF5D99}"/>
              </a:ext>
            </a:extLst>
          </p:cNvPr>
          <p:cNvSpPr>
            <a:spLocks noGrp="1"/>
          </p:cNvSpPr>
          <p:nvPr>
            <p:ph type="title"/>
          </p:nvPr>
        </p:nvSpPr>
        <p:spPr>
          <a:xfrm>
            <a:off x="457200" y="304800"/>
            <a:ext cx="8229600" cy="1143000"/>
          </a:xfrm>
        </p:spPr>
        <p:txBody>
          <a:bodyPr/>
          <a:lstStyle/>
          <a:p>
            <a:pPr algn="ctr"/>
            <a:r>
              <a:rPr lang="en-US" dirty="0"/>
              <a:t>Stages of Fertilization</a:t>
            </a:r>
          </a:p>
        </p:txBody>
      </p:sp>
      <p:pic>
        <p:nvPicPr>
          <p:cNvPr id="4" name="Picture 3">
            <a:extLst>
              <a:ext uri="{FF2B5EF4-FFF2-40B4-BE49-F238E27FC236}">
                <a16:creationId xmlns:a16="http://schemas.microsoft.com/office/drawing/2014/main" id="{5490B42B-39C3-3EB1-AA14-5957AAF41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630473"/>
            <a:ext cx="7010400" cy="4898719"/>
          </a:xfrm>
          <a:prstGeom prst="rect">
            <a:avLst/>
          </a:prstGeom>
        </p:spPr>
      </p:pic>
      <p:sp>
        <p:nvSpPr>
          <p:cNvPr id="6" name="Content Placeholder 5">
            <a:extLst>
              <a:ext uri="{FF2B5EF4-FFF2-40B4-BE49-F238E27FC236}">
                <a16:creationId xmlns:a16="http://schemas.microsoft.com/office/drawing/2014/main" id="{946352EB-BCCC-259E-70DC-D483425A5374}"/>
              </a:ext>
            </a:extLst>
          </p:cNvPr>
          <p:cNvSpPr>
            <a:spLocks noGrp="1"/>
          </p:cNvSpPr>
          <p:nvPr>
            <p:ph idx="1"/>
          </p:nvPr>
        </p:nvSpPr>
        <p:spPr/>
        <p:txBody>
          <a:bodyPr/>
          <a:lstStyle/>
          <a:p>
            <a:endParaRPr lang="en-US"/>
          </a:p>
        </p:txBody>
      </p:sp>
      <p:sp>
        <p:nvSpPr>
          <p:cNvPr id="8" name="TextBox 7">
            <a:extLst>
              <a:ext uri="{FF2B5EF4-FFF2-40B4-BE49-F238E27FC236}">
                <a16:creationId xmlns:a16="http://schemas.microsoft.com/office/drawing/2014/main" id="{0CBE20A2-2D51-1A04-6D09-D594A8CB919F}"/>
              </a:ext>
            </a:extLst>
          </p:cNvPr>
          <p:cNvSpPr txBox="1"/>
          <p:nvPr/>
        </p:nvSpPr>
        <p:spPr>
          <a:xfrm>
            <a:off x="5715000" y="6482405"/>
            <a:ext cx="4572000" cy="369332"/>
          </a:xfrm>
          <a:prstGeom prst="rect">
            <a:avLst/>
          </a:prstGeom>
          <a:noFill/>
        </p:spPr>
        <p:txBody>
          <a:bodyPr wrap="square">
            <a:spAutoFit/>
          </a:bodyPr>
          <a:lstStyle/>
          <a:p>
            <a:r>
              <a:rPr lang="en-US" dirty="0"/>
              <a:t>Langman’s Medical Embryology</a:t>
            </a:r>
          </a:p>
        </p:txBody>
      </p:sp>
    </p:spTree>
    <p:extLst>
      <p:ext uri="{BB962C8B-B14F-4D97-AF65-F5344CB8AC3E}">
        <p14:creationId xmlns:p14="http://schemas.microsoft.com/office/powerpoint/2010/main" val="65588933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ChangeArrowheads="1"/>
          </p:cNvSpPr>
          <p:nvPr>
            <p:ph type="title"/>
          </p:nvPr>
        </p:nvSpPr>
        <p:spPr>
          <a:xfrm>
            <a:off x="457200" y="533400"/>
            <a:ext cx="8229600" cy="1066800"/>
          </a:xfrm>
        </p:spPr>
        <p:txBody>
          <a:bodyPr/>
          <a:lstStyle/>
          <a:p>
            <a:pPr algn="ctr"/>
            <a:r>
              <a:rPr lang="en-US" dirty="0">
                <a:solidFill>
                  <a:schemeClr val="tx2"/>
                </a:solidFill>
              </a:rPr>
              <a:t>Fertilization</a:t>
            </a:r>
          </a:p>
        </p:txBody>
      </p:sp>
      <p:pic>
        <p:nvPicPr>
          <p:cNvPr id="90116" name="Picture 1028" descr="fertilized"/>
          <p:cNvPicPr>
            <a:picLocks noGrp="1" noChangeAspect="1" noChangeArrowheads="1"/>
          </p:cNvPicPr>
          <p:nvPr>
            <p:ph idx="1"/>
          </p:nvPr>
        </p:nvPicPr>
        <p:blipFill>
          <a:blip r:embed="rId3" cstate="print"/>
          <a:srcRect/>
          <a:stretch>
            <a:fillRect/>
          </a:stretch>
        </p:blipFill>
        <p:spPr>
          <a:xfrm>
            <a:off x="914400" y="1981200"/>
            <a:ext cx="7499350" cy="4114800"/>
          </a:xfrm>
          <a:noFill/>
          <a:ln/>
        </p:spPr>
      </p:pic>
      <p:sp>
        <p:nvSpPr>
          <p:cNvPr id="3" name="TextBox 2">
            <a:extLst>
              <a:ext uri="{FF2B5EF4-FFF2-40B4-BE49-F238E27FC236}">
                <a16:creationId xmlns:a16="http://schemas.microsoft.com/office/drawing/2014/main" id="{111558C0-0BD5-29D5-3B9C-82F48D4A680F}"/>
              </a:ext>
            </a:extLst>
          </p:cNvPr>
          <p:cNvSpPr txBox="1"/>
          <p:nvPr/>
        </p:nvSpPr>
        <p:spPr>
          <a:xfrm>
            <a:off x="7162800" y="6324600"/>
            <a:ext cx="1981200" cy="369332"/>
          </a:xfrm>
          <a:prstGeom prst="rect">
            <a:avLst/>
          </a:prstGeom>
          <a:noFill/>
        </p:spPr>
        <p:txBody>
          <a:bodyPr wrap="square">
            <a:spAutoFit/>
          </a:bodyPr>
          <a:lstStyle/>
          <a:p>
            <a:r>
              <a:rPr lang="en-US" dirty="0"/>
              <a:t>Lennart Nilsson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050"/>
          <p:cNvSpPr>
            <a:spLocks noGrp="1" noChangeArrowheads="1"/>
          </p:cNvSpPr>
          <p:nvPr>
            <p:ph type="title"/>
          </p:nvPr>
        </p:nvSpPr>
        <p:spPr>
          <a:xfrm>
            <a:off x="685800" y="304800"/>
            <a:ext cx="7772400" cy="1143000"/>
          </a:xfrm>
        </p:spPr>
        <p:txBody>
          <a:bodyPr/>
          <a:lstStyle/>
          <a:p>
            <a:pPr algn="ctr"/>
            <a:r>
              <a:rPr lang="en-US" dirty="0">
                <a:solidFill>
                  <a:schemeClr val="tx2"/>
                </a:solidFill>
              </a:rPr>
              <a:t>Chromosomes</a:t>
            </a:r>
          </a:p>
        </p:txBody>
      </p:sp>
      <p:pic>
        <p:nvPicPr>
          <p:cNvPr id="85004" name="Picture 2060" descr="chromosomes"/>
          <p:cNvPicPr>
            <a:picLocks noGrp="1" noChangeAspect="1" noChangeArrowheads="1"/>
          </p:cNvPicPr>
          <p:nvPr>
            <p:ph type="chart" idx="1"/>
          </p:nvPr>
        </p:nvPicPr>
        <p:blipFill>
          <a:blip r:embed="rId3" cstate="print"/>
          <a:srcRect/>
          <a:stretch>
            <a:fillRect/>
          </a:stretch>
        </p:blipFill>
        <p:spPr>
          <a:xfrm>
            <a:off x="1524000" y="1446213"/>
            <a:ext cx="6019800" cy="5251450"/>
          </a:xfrm>
          <a:noFill/>
          <a:ln/>
        </p:spPr>
      </p:pic>
      <p:sp>
        <p:nvSpPr>
          <p:cNvPr id="2" name="TextBox 1">
            <a:extLst>
              <a:ext uri="{FF2B5EF4-FFF2-40B4-BE49-F238E27FC236}">
                <a16:creationId xmlns:a16="http://schemas.microsoft.com/office/drawing/2014/main" id="{67A3DE75-CE05-63DC-B9C2-BC66A48BD1DD}"/>
              </a:ext>
            </a:extLst>
          </p:cNvPr>
          <p:cNvSpPr txBox="1"/>
          <p:nvPr/>
        </p:nvSpPr>
        <p:spPr>
          <a:xfrm>
            <a:off x="7543800" y="6291590"/>
            <a:ext cx="2133600" cy="523220"/>
          </a:xfrm>
          <a:prstGeom prst="rect">
            <a:avLst/>
          </a:prstGeom>
          <a:noFill/>
        </p:spPr>
        <p:txBody>
          <a:bodyPr wrap="square" rtlCol="0">
            <a:spAutoFit/>
          </a:bodyPr>
          <a:lstStyle/>
          <a:p>
            <a:r>
              <a:rPr lang="en-US" sz="1400" dirty="0"/>
              <a:t>Rita Rosita,</a:t>
            </a:r>
          </a:p>
          <a:p>
            <a:r>
              <a:rPr lang="en-US" sz="1400" dirty="0" err="1"/>
              <a:t>Brawijaya</a:t>
            </a:r>
            <a:r>
              <a:rPr lang="en-US" sz="1400" dirty="0"/>
              <a:t> University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685800"/>
            <a:ext cx="8229600" cy="1143000"/>
          </a:xfrm>
        </p:spPr>
        <p:txBody>
          <a:bodyPr/>
          <a:lstStyle/>
          <a:p>
            <a:pPr algn="ctr"/>
            <a:r>
              <a:rPr lang="en-US" dirty="0">
                <a:solidFill>
                  <a:schemeClr val="tx2"/>
                </a:solidFill>
              </a:rPr>
              <a:t>24 Hour-2 Cell</a:t>
            </a:r>
          </a:p>
        </p:txBody>
      </p:sp>
      <p:pic>
        <p:nvPicPr>
          <p:cNvPr id="41996" name="Picture 12" descr="fertilization"/>
          <p:cNvPicPr>
            <a:picLocks noGrp="1" noChangeAspect="1" noChangeArrowheads="1"/>
          </p:cNvPicPr>
          <p:nvPr>
            <p:ph sz="half" idx="2"/>
          </p:nvPr>
        </p:nvPicPr>
        <p:blipFill>
          <a:blip r:embed="rId2" cstate="print"/>
          <a:srcRect/>
          <a:stretch>
            <a:fillRect/>
          </a:stretch>
        </p:blipFill>
        <p:spPr>
          <a:xfrm>
            <a:off x="4808538" y="2209800"/>
            <a:ext cx="3489325" cy="3657600"/>
          </a:xfrm>
          <a:noFill/>
          <a:ln/>
        </p:spPr>
      </p:pic>
      <p:pic>
        <p:nvPicPr>
          <p:cNvPr id="42000" name="Picture 16" descr="image0"/>
          <p:cNvPicPr>
            <a:picLocks noGrp="1" noChangeAspect="1" noChangeArrowheads="1"/>
          </p:cNvPicPr>
          <p:nvPr>
            <p:ph sz="half" idx="1"/>
          </p:nvPr>
        </p:nvPicPr>
        <p:blipFill>
          <a:blip r:embed="rId3" cstate="print"/>
          <a:srcRect/>
          <a:stretch>
            <a:fillRect/>
          </a:stretch>
        </p:blipFill>
        <p:spPr>
          <a:xfrm>
            <a:off x="685800" y="2197100"/>
            <a:ext cx="3810000" cy="3683000"/>
          </a:xfrm>
          <a:noFill/>
          <a:ln/>
        </p:spPr>
      </p:pic>
      <p:sp>
        <p:nvSpPr>
          <p:cNvPr id="3" name="TextBox 2">
            <a:extLst>
              <a:ext uri="{FF2B5EF4-FFF2-40B4-BE49-F238E27FC236}">
                <a16:creationId xmlns:a16="http://schemas.microsoft.com/office/drawing/2014/main" id="{DA37E362-EDFA-61F4-3DC1-E5AD79617F96}"/>
              </a:ext>
            </a:extLst>
          </p:cNvPr>
          <p:cNvSpPr txBox="1"/>
          <p:nvPr/>
        </p:nvSpPr>
        <p:spPr>
          <a:xfrm>
            <a:off x="7290562" y="6400800"/>
            <a:ext cx="1853438" cy="369332"/>
          </a:xfrm>
          <a:prstGeom prst="rect">
            <a:avLst/>
          </a:prstGeom>
          <a:noFill/>
        </p:spPr>
        <p:txBody>
          <a:bodyPr wrap="square">
            <a:spAutoFit/>
          </a:bodyPr>
          <a:lstStyle/>
          <a:p>
            <a:r>
              <a:rPr lang="en-US" dirty="0"/>
              <a:t>Lennart Nilsson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ChangeArrowheads="1"/>
          </p:cNvSpPr>
          <p:nvPr>
            <p:ph type="title"/>
          </p:nvPr>
        </p:nvSpPr>
        <p:spPr>
          <a:xfrm>
            <a:off x="457200" y="533400"/>
            <a:ext cx="8229600" cy="914400"/>
          </a:xfrm>
        </p:spPr>
        <p:txBody>
          <a:bodyPr/>
          <a:lstStyle/>
          <a:p>
            <a:pPr algn="ctr"/>
            <a:r>
              <a:rPr lang="en-US" dirty="0">
                <a:solidFill>
                  <a:schemeClr val="tx2"/>
                </a:solidFill>
              </a:rPr>
              <a:t>Morula</a:t>
            </a:r>
          </a:p>
        </p:txBody>
      </p:sp>
      <p:pic>
        <p:nvPicPr>
          <p:cNvPr id="92164" name="Picture 1028" descr="morula2"/>
          <p:cNvPicPr>
            <a:picLocks noGrp="1" noChangeAspect="1" noChangeArrowheads="1"/>
          </p:cNvPicPr>
          <p:nvPr>
            <p:ph idx="1"/>
          </p:nvPr>
        </p:nvPicPr>
        <p:blipFill>
          <a:blip r:embed="rId3" cstate="print"/>
          <a:srcRect/>
          <a:stretch>
            <a:fillRect/>
          </a:stretch>
        </p:blipFill>
        <p:spPr>
          <a:xfrm>
            <a:off x="533400" y="2017713"/>
            <a:ext cx="8229600" cy="3968750"/>
          </a:xfrm>
          <a:noFill/>
          <a:ln/>
        </p:spPr>
      </p:pic>
      <p:sp>
        <p:nvSpPr>
          <p:cNvPr id="3" name="TextBox 2">
            <a:extLst>
              <a:ext uri="{FF2B5EF4-FFF2-40B4-BE49-F238E27FC236}">
                <a16:creationId xmlns:a16="http://schemas.microsoft.com/office/drawing/2014/main" id="{2C204CDF-AE55-F440-96D0-6F777AD807A2}"/>
              </a:ext>
            </a:extLst>
          </p:cNvPr>
          <p:cNvSpPr txBox="1"/>
          <p:nvPr/>
        </p:nvSpPr>
        <p:spPr>
          <a:xfrm>
            <a:off x="5562600" y="6305811"/>
            <a:ext cx="4572000" cy="369332"/>
          </a:xfrm>
          <a:prstGeom prst="rect">
            <a:avLst/>
          </a:prstGeom>
          <a:noFill/>
        </p:spPr>
        <p:txBody>
          <a:bodyPr wrap="square">
            <a:spAutoFit/>
          </a:bodyPr>
          <a:lstStyle/>
          <a:p>
            <a:r>
              <a:rPr lang="en-US" dirty="0"/>
              <a:t>Langman’s Medical Embryology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ctr"/>
            <a:r>
              <a:rPr lang="en-US" dirty="0"/>
              <a:t>Fallopian Tubes &amp; </a:t>
            </a:r>
            <a:br>
              <a:rPr lang="en-US" dirty="0"/>
            </a:br>
            <a:r>
              <a:rPr lang="en-US" dirty="0"/>
              <a:t>Metachronal Rhythm</a:t>
            </a:r>
          </a:p>
        </p:txBody>
      </p:sp>
      <p:sp>
        <p:nvSpPr>
          <p:cNvPr id="3" name="Content Placeholder 2"/>
          <p:cNvSpPr>
            <a:spLocks noGrp="1"/>
          </p:cNvSpPr>
          <p:nvPr>
            <p:ph idx="1"/>
          </p:nvPr>
        </p:nvSpPr>
        <p:spPr/>
        <p:txBody>
          <a:bodyPr/>
          <a:lstStyle/>
          <a:p>
            <a:endParaRPr lang="en-US" dirty="0"/>
          </a:p>
        </p:txBody>
      </p:sp>
      <p:pic>
        <p:nvPicPr>
          <p:cNvPr id="51202" name="Picture 2"/>
          <p:cNvPicPr>
            <a:picLocks noChangeAspect="1" noChangeArrowheads="1"/>
          </p:cNvPicPr>
          <p:nvPr/>
        </p:nvPicPr>
        <p:blipFill>
          <a:blip r:embed="rId3" cstate="print"/>
          <a:srcRect/>
          <a:stretch>
            <a:fillRect/>
          </a:stretch>
        </p:blipFill>
        <p:spPr bwMode="auto">
          <a:xfrm>
            <a:off x="914400" y="1676400"/>
            <a:ext cx="7239000" cy="4874260"/>
          </a:xfrm>
          <a:prstGeom prst="rect">
            <a:avLst/>
          </a:prstGeom>
          <a:noFill/>
          <a:ln w="9525">
            <a:noFill/>
            <a:miter lim="800000"/>
            <a:headEnd/>
            <a:tailEnd/>
          </a:ln>
        </p:spPr>
      </p:pic>
      <p:sp>
        <p:nvSpPr>
          <p:cNvPr id="5" name="TextBox 4">
            <a:extLst>
              <a:ext uri="{FF2B5EF4-FFF2-40B4-BE49-F238E27FC236}">
                <a16:creationId xmlns:a16="http://schemas.microsoft.com/office/drawing/2014/main" id="{D298847B-BABD-C09C-A769-C9CA3EC76EEB}"/>
              </a:ext>
            </a:extLst>
          </p:cNvPr>
          <p:cNvSpPr txBox="1"/>
          <p:nvPr/>
        </p:nvSpPr>
        <p:spPr>
          <a:xfrm>
            <a:off x="7581900" y="6409928"/>
            <a:ext cx="1676400" cy="369332"/>
          </a:xfrm>
          <a:prstGeom prst="rect">
            <a:avLst/>
          </a:prstGeom>
          <a:noFill/>
        </p:spPr>
        <p:txBody>
          <a:bodyPr wrap="square">
            <a:spAutoFit/>
          </a:bodyPr>
          <a:lstStyle/>
          <a:p>
            <a:r>
              <a:rPr lang="en-US" dirty="0"/>
              <a:t>SIUMed.edu</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228600"/>
            <a:ext cx="7772400" cy="1143000"/>
          </a:xfrm>
        </p:spPr>
        <p:txBody>
          <a:bodyPr/>
          <a:lstStyle/>
          <a:p>
            <a:pPr algn="ctr"/>
            <a:r>
              <a:rPr lang="en-US" dirty="0">
                <a:solidFill>
                  <a:schemeClr val="tx2"/>
                </a:solidFill>
              </a:rPr>
              <a:t>Blastocyst</a:t>
            </a:r>
          </a:p>
        </p:txBody>
      </p:sp>
      <p:pic>
        <p:nvPicPr>
          <p:cNvPr id="78856" name="Picture 8" descr="blastocyst"/>
          <p:cNvPicPr>
            <a:picLocks noGrp="1" noChangeAspect="1" noChangeArrowheads="1"/>
          </p:cNvPicPr>
          <p:nvPr>
            <p:ph type="chart" idx="1"/>
          </p:nvPr>
        </p:nvPicPr>
        <p:blipFill>
          <a:blip r:embed="rId3" cstate="print"/>
          <a:srcRect/>
          <a:stretch>
            <a:fillRect/>
          </a:stretch>
        </p:blipFill>
        <p:spPr>
          <a:xfrm>
            <a:off x="0" y="1524000"/>
            <a:ext cx="4775648" cy="5181600"/>
          </a:xfrm>
          <a:noFill/>
          <a:ln/>
        </p:spPr>
      </p:pic>
      <p:pic>
        <p:nvPicPr>
          <p:cNvPr id="1026" name="Picture 2" descr="C:\Documents and Settings\cdk\My Documents\My Folder\Documents\Sermons\abortiontalkpictures\blastocyst2.jpg"/>
          <p:cNvPicPr>
            <a:picLocks noChangeAspect="1" noChangeArrowheads="1"/>
          </p:cNvPicPr>
          <p:nvPr/>
        </p:nvPicPr>
        <p:blipFill>
          <a:blip r:embed="rId4" cstate="print"/>
          <a:srcRect/>
          <a:stretch>
            <a:fillRect/>
          </a:stretch>
        </p:blipFill>
        <p:spPr bwMode="auto">
          <a:xfrm>
            <a:off x="4827165" y="1905000"/>
            <a:ext cx="4316835" cy="4343400"/>
          </a:xfrm>
          <a:prstGeom prst="rect">
            <a:avLst/>
          </a:prstGeom>
          <a:noFill/>
        </p:spPr>
      </p:pic>
      <p:sp>
        <p:nvSpPr>
          <p:cNvPr id="3" name="TextBox 2">
            <a:extLst>
              <a:ext uri="{FF2B5EF4-FFF2-40B4-BE49-F238E27FC236}">
                <a16:creationId xmlns:a16="http://schemas.microsoft.com/office/drawing/2014/main" id="{93D2A7E2-D1CB-F87A-D442-603F178FE542}"/>
              </a:ext>
            </a:extLst>
          </p:cNvPr>
          <p:cNvSpPr txBox="1"/>
          <p:nvPr/>
        </p:nvSpPr>
        <p:spPr>
          <a:xfrm>
            <a:off x="2971800" y="6343575"/>
            <a:ext cx="1981200" cy="369332"/>
          </a:xfrm>
          <a:prstGeom prst="rect">
            <a:avLst/>
          </a:prstGeom>
          <a:noFill/>
        </p:spPr>
        <p:txBody>
          <a:bodyPr wrap="square">
            <a:spAutoFit/>
          </a:bodyPr>
          <a:lstStyle/>
          <a:p>
            <a:r>
              <a:rPr lang="en-US" dirty="0"/>
              <a:t>Lennart Nilsson</a:t>
            </a:r>
          </a:p>
        </p:txBody>
      </p:sp>
      <p:sp>
        <p:nvSpPr>
          <p:cNvPr id="6" name="TextBox 5">
            <a:extLst>
              <a:ext uri="{FF2B5EF4-FFF2-40B4-BE49-F238E27FC236}">
                <a16:creationId xmlns:a16="http://schemas.microsoft.com/office/drawing/2014/main" id="{356BCD27-E8E3-0009-02FD-CD0034FBEC34}"/>
              </a:ext>
            </a:extLst>
          </p:cNvPr>
          <p:cNvSpPr txBox="1"/>
          <p:nvPr/>
        </p:nvSpPr>
        <p:spPr>
          <a:xfrm>
            <a:off x="5791200" y="6366725"/>
            <a:ext cx="4572000" cy="369332"/>
          </a:xfrm>
          <a:prstGeom prst="rect">
            <a:avLst/>
          </a:prstGeom>
          <a:noFill/>
        </p:spPr>
        <p:txBody>
          <a:bodyPr wrap="square">
            <a:spAutoFit/>
          </a:bodyPr>
          <a:lstStyle/>
          <a:p>
            <a:r>
              <a:rPr lang="en-US" dirty="0"/>
              <a:t>Langman’s Medical Embryology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stone structure with a face with Great Sphinx of Giza in the background&#10;&#10;Description automatically generated">
            <a:extLst>
              <a:ext uri="{FF2B5EF4-FFF2-40B4-BE49-F238E27FC236}">
                <a16:creationId xmlns:a16="http://schemas.microsoft.com/office/drawing/2014/main" id="{D6071672-F628-62BF-78B5-1167B90BD2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14700"/>
            <a:ext cx="4724400" cy="3543300"/>
          </a:xfrm>
          <a:prstGeom prst="rect">
            <a:avLst/>
          </a:prstGeom>
        </p:spPr>
      </p:pic>
      <p:pic>
        <p:nvPicPr>
          <p:cNvPr id="1026" name="Picture 2" descr="F:\201408nBlackHills\D 3795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17" r="11350" b="17205"/>
          <a:stretch/>
        </p:blipFill>
        <p:spPr bwMode="auto">
          <a:xfrm>
            <a:off x="1632880" y="0"/>
            <a:ext cx="5471652"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pic>
        <p:nvPicPr>
          <p:cNvPr id="2051" name="Picture 3"/>
          <p:cNvPicPr>
            <a:picLocks noChangeAspect="1" noChangeArrowheads="1"/>
          </p:cNvPicPr>
          <p:nvPr/>
        </p:nvPicPr>
        <p:blipFill>
          <a:blip r:embed="rId5" cstate="print"/>
          <a:srcRect/>
          <a:stretch>
            <a:fillRect/>
          </a:stretch>
        </p:blipFill>
        <p:spPr bwMode="auto">
          <a:xfrm>
            <a:off x="4800600" y="2914254"/>
            <a:ext cx="4343399" cy="3943746"/>
          </a:xfrm>
          <a:prstGeom prst="rect">
            <a:avLst/>
          </a:prstGeom>
          <a:noFill/>
          <a:ln w="9525">
            <a:noFill/>
            <a:miter lim="800000"/>
            <a:headEnd/>
            <a:tailEnd/>
          </a:ln>
        </p:spPr>
      </p:pic>
      <p:sp>
        <p:nvSpPr>
          <p:cNvPr id="6" name="Content Placeholder 5">
            <a:extLst>
              <a:ext uri="{FF2B5EF4-FFF2-40B4-BE49-F238E27FC236}">
                <a16:creationId xmlns:a16="http://schemas.microsoft.com/office/drawing/2014/main" id="{FE69CAAA-5C63-9738-1DEF-9F0C29510C32}"/>
              </a:ext>
            </a:extLst>
          </p:cNvPr>
          <p:cNvSpPr>
            <a:spLocks noGrp="1"/>
          </p:cNvSpPr>
          <p:nvPr>
            <p:ph idx="1"/>
          </p:nvPr>
        </p:nvSpPr>
        <p:spPr/>
        <p:txBody>
          <a:bodyPr/>
          <a:lstStyle/>
          <a:p>
            <a:endParaRPr lang="en-US" dirty="0"/>
          </a:p>
        </p:txBody>
      </p:sp>
      <p:sp>
        <p:nvSpPr>
          <p:cNvPr id="8" name="TextBox 7">
            <a:extLst>
              <a:ext uri="{FF2B5EF4-FFF2-40B4-BE49-F238E27FC236}">
                <a16:creationId xmlns:a16="http://schemas.microsoft.com/office/drawing/2014/main" id="{667614C3-A449-875D-95BA-A1FCE6B79078}"/>
              </a:ext>
            </a:extLst>
          </p:cNvPr>
          <p:cNvSpPr txBox="1"/>
          <p:nvPr/>
        </p:nvSpPr>
        <p:spPr>
          <a:xfrm>
            <a:off x="6477186" y="2637222"/>
            <a:ext cx="855945" cy="369332"/>
          </a:xfrm>
          <a:prstGeom prst="rect">
            <a:avLst/>
          </a:prstGeom>
          <a:noFill/>
        </p:spPr>
        <p:txBody>
          <a:bodyPr wrap="square">
            <a:spAutoFit/>
          </a:bodyPr>
          <a:lstStyle/>
          <a:p>
            <a:r>
              <a:rPr lang="en-US" dirty="0"/>
              <a:t>CDK</a:t>
            </a:r>
          </a:p>
        </p:txBody>
      </p:sp>
      <p:sp>
        <p:nvSpPr>
          <p:cNvPr id="10" name="TextBox 9">
            <a:extLst>
              <a:ext uri="{FF2B5EF4-FFF2-40B4-BE49-F238E27FC236}">
                <a16:creationId xmlns:a16="http://schemas.microsoft.com/office/drawing/2014/main" id="{3A229C8F-919E-33C0-B3FD-B7BB3E1E1120}"/>
              </a:ext>
            </a:extLst>
          </p:cNvPr>
          <p:cNvSpPr txBox="1"/>
          <p:nvPr/>
        </p:nvSpPr>
        <p:spPr>
          <a:xfrm>
            <a:off x="4076700" y="6499536"/>
            <a:ext cx="990600" cy="369332"/>
          </a:xfrm>
          <a:prstGeom prst="rect">
            <a:avLst/>
          </a:prstGeom>
          <a:noFill/>
        </p:spPr>
        <p:txBody>
          <a:bodyPr wrap="square">
            <a:spAutoFit/>
          </a:bodyPr>
          <a:lstStyle/>
          <a:p>
            <a:r>
              <a:rPr lang="en-US" dirty="0"/>
              <a:t>CDK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152400"/>
            <a:ext cx="7772400" cy="1143000"/>
          </a:xfrm>
        </p:spPr>
        <p:txBody>
          <a:bodyPr/>
          <a:lstStyle/>
          <a:p>
            <a:pPr algn="ctr"/>
            <a:r>
              <a:rPr lang="en-US" dirty="0">
                <a:solidFill>
                  <a:schemeClr val="tx2"/>
                </a:solidFill>
              </a:rPr>
              <a:t>Implantation</a:t>
            </a:r>
          </a:p>
        </p:txBody>
      </p:sp>
      <p:pic>
        <p:nvPicPr>
          <p:cNvPr id="82957" name="Picture 13" descr="implantation2"/>
          <p:cNvPicPr>
            <a:picLocks noGrp="1" noChangeAspect="1" noChangeArrowheads="1"/>
          </p:cNvPicPr>
          <p:nvPr>
            <p:ph type="chart" idx="1"/>
          </p:nvPr>
        </p:nvPicPr>
        <p:blipFill>
          <a:blip r:embed="rId3" cstate="print"/>
          <a:srcRect/>
          <a:stretch>
            <a:fillRect/>
          </a:stretch>
        </p:blipFill>
        <p:spPr>
          <a:xfrm>
            <a:off x="2582863" y="1371600"/>
            <a:ext cx="4035425" cy="5257800"/>
          </a:xfrm>
          <a:noFill/>
          <a:ln/>
        </p:spPr>
      </p:pic>
      <p:sp>
        <p:nvSpPr>
          <p:cNvPr id="3" name="TextBox 2">
            <a:extLst>
              <a:ext uri="{FF2B5EF4-FFF2-40B4-BE49-F238E27FC236}">
                <a16:creationId xmlns:a16="http://schemas.microsoft.com/office/drawing/2014/main" id="{A6FF47D6-D960-9AB9-A99F-5FDE8E24BBFE}"/>
              </a:ext>
            </a:extLst>
          </p:cNvPr>
          <p:cNvSpPr txBox="1"/>
          <p:nvPr/>
        </p:nvSpPr>
        <p:spPr>
          <a:xfrm>
            <a:off x="7180545" y="6260068"/>
            <a:ext cx="1981200" cy="369332"/>
          </a:xfrm>
          <a:prstGeom prst="rect">
            <a:avLst/>
          </a:prstGeom>
          <a:noFill/>
        </p:spPr>
        <p:txBody>
          <a:bodyPr wrap="square">
            <a:spAutoFit/>
          </a:bodyPr>
          <a:lstStyle/>
          <a:p>
            <a:r>
              <a:rPr lang="en-US" dirty="0"/>
              <a:t>Lennart Nilsson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pPr algn="ctr"/>
            <a:r>
              <a:rPr lang="en-US" dirty="0"/>
              <a:t>Placenta</a:t>
            </a:r>
          </a:p>
        </p:txBody>
      </p:sp>
      <p:pic>
        <p:nvPicPr>
          <p:cNvPr id="56322" name="Picture 2"/>
          <p:cNvPicPr>
            <a:picLocks noGrp="1" noChangeAspect="1" noChangeArrowheads="1"/>
          </p:cNvPicPr>
          <p:nvPr>
            <p:ph type="chart" idx="1"/>
          </p:nvPr>
        </p:nvPicPr>
        <p:blipFill>
          <a:blip r:embed="rId3" cstate="print"/>
          <a:srcRect/>
          <a:stretch>
            <a:fillRect/>
          </a:stretch>
        </p:blipFill>
        <p:spPr bwMode="auto">
          <a:xfrm>
            <a:off x="1600200" y="1676400"/>
            <a:ext cx="6248400" cy="5029962"/>
          </a:xfrm>
          <a:prstGeom prst="rect">
            <a:avLst/>
          </a:prstGeom>
          <a:noFill/>
          <a:ln w="9525">
            <a:noFill/>
            <a:miter lim="800000"/>
            <a:headEnd/>
            <a:tailEnd/>
          </a:ln>
        </p:spPr>
      </p:pic>
      <p:sp>
        <p:nvSpPr>
          <p:cNvPr id="4" name="TextBox 3">
            <a:extLst>
              <a:ext uri="{FF2B5EF4-FFF2-40B4-BE49-F238E27FC236}">
                <a16:creationId xmlns:a16="http://schemas.microsoft.com/office/drawing/2014/main" id="{8C51601D-C144-9ACF-CB5C-9BA716291B8A}"/>
              </a:ext>
            </a:extLst>
          </p:cNvPr>
          <p:cNvSpPr txBox="1"/>
          <p:nvPr/>
        </p:nvSpPr>
        <p:spPr>
          <a:xfrm>
            <a:off x="7822504" y="6477000"/>
            <a:ext cx="1524000" cy="369332"/>
          </a:xfrm>
          <a:prstGeom prst="rect">
            <a:avLst/>
          </a:prstGeom>
          <a:noFill/>
        </p:spPr>
        <p:txBody>
          <a:bodyPr wrap="square">
            <a:spAutoFit/>
          </a:bodyPr>
          <a:lstStyle/>
          <a:p>
            <a:r>
              <a:rPr lang="en-US" dirty="0" err="1"/>
              <a:t>Ilus</a:t>
            </a:r>
            <a:r>
              <a:rPr lang="en-US" dirty="0"/>
              <a:t> Medical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95400"/>
          </a:xfrm>
        </p:spPr>
        <p:txBody>
          <a:bodyPr>
            <a:normAutofit fontScale="90000"/>
          </a:bodyPr>
          <a:lstStyle/>
          <a:p>
            <a:r>
              <a:rPr lang="en-US" dirty="0"/>
              <a:t>Immune </a:t>
            </a:r>
            <a:br>
              <a:rPr lang="en-US" dirty="0"/>
            </a:br>
            <a:r>
              <a:rPr lang="en-US" dirty="0"/>
              <a:t>Function</a:t>
            </a:r>
          </a:p>
        </p:txBody>
      </p:sp>
      <p:pic>
        <p:nvPicPr>
          <p:cNvPr id="4" name="Picture 2"/>
          <p:cNvPicPr>
            <a:picLocks noGrp="1" noChangeAspect="1" noChangeArrowheads="1"/>
          </p:cNvPicPr>
          <p:nvPr>
            <p:ph idx="1"/>
          </p:nvPr>
        </p:nvPicPr>
        <p:blipFill>
          <a:blip r:embed="rId3" cstate="print"/>
          <a:srcRect/>
          <a:stretch>
            <a:fillRect/>
          </a:stretch>
        </p:blipFill>
        <p:spPr bwMode="auto">
          <a:xfrm>
            <a:off x="3421051" y="0"/>
            <a:ext cx="5722949" cy="6858000"/>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A diagram of a lymph node&#10;&#10;Description automatically generated">
            <a:extLst>
              <a:ext uri="{FF2B5EF4-FFF2-40B4-BE49-F238E27FC236}">
                <a16:creationId xmlns:a16="http://schemas.microsoft.com/office/drawing/2014/main" id="{E42AA41B-A2E1-EB01-CCDA-B11C2680C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894" y="76200"/>
            <a:ext cx="7566211" cy="6705600"/>
          </a:xfrm>
          <a:prstGeom prst="rect">
            <a:avLst/>
          </a:prstGeom>
        </p:spPr>
      </p:pic>
      <p:sp>
        <p:nvSpPr>
          <p:cNvPr id="6" name="Content Placeholder 5">
            <a:extLst>
              <a:ext uri="{FF2B5EF4-FFF2-40B4-BE49-F238E27FC236}">
                <a16:creationId xmlns:a16="http://schemas.microsoft.com/office/drawing/2014/main" id="{B5EAA626-0A4E-7D49-59E4-DE8B6AEE5BF5}"/>
              </a:ext>
            </a:extLst>
          </p:cNvPr>
          <p:cNvSpPr>
            <a:spLocks noGrp="1"/>
          </p:cNvSpPr>
          <p:nvPr>
            <p:ph idx="1"/>
          </p:nvPr>
        </p:nvSpPr>
        <p:spPr/>
        <p:txBody>
          <a:bodyPr/>
          <a:lstStyle/>
          <a:p>
            <a:endParaRPr lang="en-US" dirty="0"/>
          </a:p>
        </p:txBody>
      </p:sp>
      <p:sp>
        <p:nvSpPr>
          <p:cNvPr id="8" name="TextBox 7">
            <a:extLst>
              <a:ext uri="{FF2B5EF4-FFF2-40B4-BE49-F238E27FC236}">
                <a16:creationId xmlns:a16="http://schemas.microsoft.com/office/drawing/2014/main" id="{B3AED544-1345-4F05-C033-71CEC217BFAB}"/>
              </a:ext>
            </a:extLst>
          </p:cNvPr>
          <p:cNvSpPr txBox="1"/>
          <p:nvPr/>
        </p:nvSpPr>
        <p:spPr>
          <a:xfrm>
            <a:off x="7162800" y="6474023"/>
            <a:ext cx="1676400" cy="307777"/>
          </a:xfrm>
          <a:prstGeom prst="rect">
            <a:avLst/>
          </a:prstGeom>
          <a:noFill/>
        </p:spPr>
        <p:txBody>
          <a:bodyPr wrap="square">
            <a:spAutoFit/>
          </a:bodyPr>
          <a:lstStyle/>
          <a:p>
            <a:r>
              <a:rPr lang="en-US" sz="1400" dirty="0">
                <a:solidFill>
                  <a:schemeClr val="bg1"/>
                </a:solidFill>
              </a:rPr>
              <a:t>CLL Society</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A diagram of cells and cells">
            <a:extLst>
              <a:ext uri="{FF2B5EF4-FFF2-40B4-BE49-F238E27FC236}">
                <a16:creationId xmlns:a16="http://schemas.microsoft.com/office/drawing/2014/main" id="{F475C54C-69BD-7671-BD1A-BCB04F235A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53395" cy="6681978"/>
          </a:xfrm>
        </p:spPr>
      </p:pic>
      <p:sp>
        <p:nvSpPr>
          <p:cNvPr id="8" name="TextBox 7">
            <a:extLst>
              <a:ext uri="{FF2B5EF4-FFF2-40B4-BE49-F238E27FC236}">
                <a16:creationId xmlns:a16="http://schemas.microsoft.com/office/drawing/2014/main" id="{1DC686D4-71E6-4506-84AB-79CB705957EC}"/>
              </a:ext>
            </a:extLst>
          </p:cNvPr>
          <p:cNvSpPr txBox="1"/>
          <p:nvPr/>
        </p:nvSpPr>
        <p:spPr>
          <a:xfrm>
            <a:off x="6154455" y="6324600"/>
            <a:ext cx="2955098" cy="307777"/>
          </a:xfrm>
          <a:prstGeom prst="rect">
            <a:avLst/>
          </a:prstGeom>
          <a:noFill/>
        </p:spPr>
        <p:txBody>
          <a:bodyPr wrap="square">
            <a:spAutoFit/>
          </a:bodyPr>
          <a:lstStyle/>
          <a:p>
            <a:r>
              <a:rPr lang="en-US" sz="1400" dirty="0">
                <a:solidFill>
                  <a:schemeClr val="bg1"/>
                </a:solidFill>
              </a:rPr>
              <a:t>American Society for Microbiology</a:t>
            </a:r>
            <a:endParaRPr lang="en-US" sz="1400" dirty="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3010" name="Picture 2"/>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extBox 3">
            <a:extLst>
              <a:ext uri="{FF2B5EF4-FFF2-40B4-BE49-F238E27FC236}">
                <a16:creationId xmlns:a16="http://schemas.microsoft.com/office/drawing/2014/main" id="{FEF250AD-E85D-93C2-6B74-41BAAAB91D84}"/>
              </a:ext>
            </a:extLst>
          </p:cNvPr>
          <p:cNvSpPr txBox="1"/>
          <p:nvPr/>
        </p:nvSpPr>
        <p:spPr>
          <a:xfrm>
            <a:off x="5334000" y="6526215"/>
            <a:ext cx="4038600" cy="307777"/>
          </a:xfrm>
          <a:prstGeom prst="rect">
            <a:avLst/>
          </a:prstGeom>
          <a:noFill/>
        </p:spPr>
        <p:txBody>
          <a:bodyPr wrap="square">
            <a:spAutoFit/>
          </a:bodyPr>
          <a:lstStyle/>
          <a:p>
            <a:r>
              <a:rPr lang="en-US" sz="1400" dirty="0" err="1">
                <a:solidFill>
                  <a:schemeClr val="bg1"/>
                </a:solidFill>
              </a:rPr>
              <a:t>Chyng</a:t>
            </a:r>
            <a:r>
              <a:rPr lang="en-US" sz="1400" dirty="0">
                <a:solidFill>
                  <a:schemeClr val="bg1"/>
                </a:solidFill>
              </a:rPr>
              <a:t>-Ru Wang, PhD, Northwestern University</a:t>
            </a:r>
            <a:endParaRPr lang="en-US" sz="1400"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1524000" y="1"/>
            <a:ext cx="6096000" cy="6858000"/>
          </a:xfrm>
          <a:prstGeom prst="rect">
            <a:avLst/>
          </a:prstGeom>
          <a:noFill/>
          <a:ln w="9525">
            <a:noFill/>
            <a:miter lim="800000"/>
            <a:headEnd/>
            <a:tailEnd/>
          </a:ln>
        </p:spPr>
      </p:pic>
      <p:sp>
        <p:nvSpPr>
          <p:cNvPr id="4" name="TextBox 3">
            <a:extLst>
              <a:ext uri="{FF2B5EF4-FFF2-40B4-BE49-F238E27FC236}">
                <a16:creationId xmlns:a16="http://schemas.microsoft.com/office/drawing/2014/main" id="{83F579C0-E62C-BFDC-0055-8DDE5E80ECEC}"/>
              </a:ext>
            </a:extLst>
          </p:cNvPr>
          <p:cNvSpPr txBox="1"/>
          <p:nvPr/>
        </p:nvSpPr>
        <p:spPr>
          <a:xfrm>
            <a:off x="5486400" y="6499105"/>
            <a:ext cx="4572000" cy="369332"/>
          </a:xfrm>
          <a:prstGeom prst="rect">
            <a:avLst/>
          </a:prstGeom>
          <a:noFill/>
        </p:spPr>
        <p:txBody>
          <a:bodyPr wrap="square">
            <a:spAutoFit/>
          </a:bodyPr>
          <a:lstStyle/>
          <a:p>
            <a:r>
              <a:rPr lang="en-US" sz="1800" dirty="0" err="1">
                <a:solidFill>
                  <a:schemeClr val="bg1"/>
                </a:solidFill>
              </a:rPr>
              <a:t>Babraham</a:t>
            </a:r>
            <a:r>
              <a:rPr lang="en-US" sz="1800" dirty="0">
                <a:solidFill>
                  <a:schemeClr val="bg1"/>
                </a:solidFill>
              </a:rPr>
              <a:t> Institute</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9938" name="Picture 2"/>
          <p:cNvPicPr>
            <a:picLocks noGrp="1" noChangeAspect="1" noChangeArrowheads="1"/>
          </p:cNvPicPr>
          <p:nvPr>
            <p:ph idx="1"/>
          </p:nvPr>
        </p:nvPicPr>
        <p:blipFill>
          <a:blip r:embed="rId3" cstate="print"/>
          <a:srcRect/>
          <a:stretch>
            <a:fillRect/>
          </a:stretch>
        </p:blipFill>
        <p:spPr bwMode="auto">
          <a:xfrm>
            <a:off x="381000" y="0"/>
            <a:ext cx="8295967" cy="6858000"/>
          </a:xfrm>
          <a:prstGeom prst="rect">
            <a:avLst/>
          </a:prstGeom>
          <a:noFill/>
          <a:ln w="9525">
            <a:noFill/>
            <a:miter lim="800000"/>
            <a:headEnd/>
            <a:tailEnd/>
          </a:ln>
        </p:spPr>
      </p:pic>
      <p:sp>
        <p:nvSpPr>
          <p:cNvPr id="4" name="TextBox 3">
            <a:extLst>
              <a:ext uri="{FF2B5EF4-FFF2-40B4-BE49-F238E27FC236}">
                <a16:creationId xmlns:a16="http://schemas.microsoft.com/office/drawing/2014/main" id="{2AF92610-9F2E-89B3-8D2F-2002A8A7A598}"/>
              </a:ext>
            </a:extLst>
          </p:cNvPr>
          <p:cNvSpPr txBox="1"/>
          <p:nvPr/>
        </p:nvSpPr>
        <p:spPr>
          <a:xfrm>
            <a:off x="7848600" y="6491800"/>
            <a:ext cx="1447800" cy="369332"/>
          </a:xfrm>
          <a:prstGeom prst="rect">
            <a:avLst/>
          </a:prstGeom>
          <a:noFill/>
        </p:spPr>
        <p:txBody>
          <a:bodyPr wrap="square">
            <a:spAutoFit/>
          </a:bodyPr>
          <a:lstStyle/>
          <a:p>
            <a:r>
              <a:rPr lang="en-US" dirty="0">
                <a:solidFill>
                  <a:schemeClr val="bg1"/>
                </a:solidFill>
              </a:rPr>
              <a:t>Quizlet</a:t>
            </a:r>
            <a:endParaRPr lang="en-US" dirty="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0" name="Picture 2"/>
          <p:cNvPicPr>
            <a:picLocks noGrp="1" noChangeAspect="1" noChangeArrowheads="1"/>
          </p:cNvPicPr>
          <p:nvPr>
            <p:ph idx="1"/>
          </p:nvPr>
        </p:nvPicPr>
        <p:blipFill>
          <a:blip r:embed="rId3" cstate="print"/>
          <a:srcRect/>
          <a:stretch>
            <a:fillRect/>
          </a:stretch>
        </p:blipFill>
        <p:spPr bwMode="auto">
          <a:xfrm>
            <a:off x="609600" y="0"/>
            <a:ext cx="7757652" cy="6770314"/>
          </a:xfrm>
          <a:prstGeom prst="rect">
            <a:avLst/>
          </a:prstGeom>
          <a:noFill/>
          <a:ln w="9525">
            <a:noFill/>
            <a:miter lim="800000"/>
            <a:headEnd/>
            <a:tailEnd/>
          </a:ln>
        </p:spPr>
      </p:pic>
      <p:sp>
        <p:nvSpPr>
          <p:cNvPr id="4" name="TextBox 3">
            <a:extLst>
              <a:ext uri="{FF2B5EF4-FFF2-40B4-BE49-F238E27FC236}">
                <a16:creationId xmlns:a16="http://schemas.microsoft.com/office/drawing/2014/main" id="{0403B7F3-92C4-9B4E-16C4-922306184AE0}"/>
              </a:ext>
            </a:extLst>
          </p:cNvPr>
          <p:cNvSpPr txBox="1"/>
          <p:nvPr/>
        </p:nvSpPr>
        <p:spPr>
          <a:xfrm>
            <a:off x="2971800" y="6324600"/>
            <a:ext cx="2971800" cy="338554"/>
          </a:xfrm>
          <a:prstGeom prst="rect">
            <a:avLst/>
          </a:prstGeom>
          <a:noFill/>
        </p:spPr>
        <p:txBody>
          <a:bodyPr wrap="square">
            <a:spAutoFit/>
          </a:bodyPr>
          <a:lstStyle/>
          <a:p>
            <a:r>
              <a:rPr lang="en-US" sz="1600" dirty="0">
                <a:solidFill>
                  <a:schemeClr val="bg1"/>
                </a:solidFill>
              </a:rPr>
              <a:t>Ann Allergy Asthma Immunol.</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18434" name="Picture 2"/>
          <p:cNvPicPr>
            <a:picLocks noGrp="1" noChangeAspect="1" noChangeArrowheads="1"/>
          </p:cNvPicPr>
          <p:nvPr>
            <p:ph sz="half" idx="1"/>
          </p:nvPr>
        </p:nvPicPr>
        <p:blipFill>
          <a:blip r:embed="rId3" cstate="print"/>
          <a:stretch>
            <a:fillRect/>
          </a:stretch>
        </p:blipFill>
        <p:spPr bwMode="auto">
          <a:xfrm>
            <a:off x="176191" y="1676400"/>
            <a:ext cx="4472009" cy="5062985"/>
          </a:xfrm>
          <a:prstGeom prst="rect">
            <a:avLst/>
          </a:prstGeom>
          <a:noFill/>
          <a:ln w="9525">
            <a:noFill/>
            <a:miter lim="800000"/>
            <a:headEnd/>
            <a:tailEnd/>
          </a:ln>
        </p:spPr>
      </p:pic>
      <p:sp>
        <p:nvSpPr>
          <p:cNvPr id="6" name="Content Placeholder 5"/>
          <p:cNvSpPr>
            <a:spLocks noGrp="1"/>
          </p:cNvSpPr>
          <p:nvPr>
            <p:ph sz="half" idx="2"/>
          </p:nvPr>
        </p:nvSpPr>
        <p:spPr/>
        <p:txBody>
          <a:bodyPr/>
          <a:lstStyle/>
          <a:p>
            <a:r>
              <a:rPr lang="en-US" dirty="0"/>
              <a:t>65 Variable Genes</a:t>
            </a:r>
          </a:p>
          <a:p>
            <a:r>
              <a:rPr lang="en-US" dirty="0"/>
              <a:t>27 Diversity Genes</a:t>
            </a:r>
          </a:p>
          <a:p>
            <a:r>
              <a:rPr lang="en-US" dirty="0"/>
              <a:t>6 Joining Genes</a:t>
            </a:r>
          </a:p>
          <a:p>
            <a:r>
              <a:rPr lang="en-US" dirty="0"/>
              <a:t>10,530 combinations plus more with light chains added</a:t>
            </a:r>
          </a:p>
        </p:txBody>
      </p:sp>
      <p:sp>
        <p:nvSpPr>
          <p:cNvPr id="3" name="TextBox 2">
            <a:extLst>
              <a:ext uri="{FF2B5EF4-FFF2-40B4-BE49-F238E27FC236}">
                <a16:creationId xmlns:a16="http://schemas.microsoft.com/office/drawing/2014/main" id="{6CFDBB12-C1CC-C19F-93FC-386F556FB892}"/>
              </a:ext>
            </a:extLst>
          </p:cNvPr>
          <p:cNvSpPr txBox="1"/>
          <p:nvPr/>
        </p:nvSpPr>
        <p:spPr>
          <a:xfrm>
            <a:off x="6553200" y="6519446"/>
            <a:ext cx="2895600" cy="338554"/>
          </a:xfrm>
          <a:prstGeom prst="rect">
            <a:avLst/>
          </a:prstGeom>
          <a:noFill/>
        </p:spPr>
        <p:txBody>
          <a:bodyPr wrap="square">
            <a:spAutoFit/>
          </a:bodyPr>
          <a:lstStyle/>
          <a:p>
            <a:r>
              <a:rPr lang="en-US" sz="1600" dirty="0"/>
              <a:t>Dr. Rodrigo Pinto Martinez</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NOintelligence"/>
          <p:cNvPicPr>
            <a:picLocks noChangeAspect="1" noChangeArrowheads="1"/>
          </p:cNvPicPr>
          <p:nvPr/>
        </p:nvPicPr>
        <p:blipFill>
          <a:blip r:embed="rId3" cstate="print"/>
          <a:srcRect/>
          <a:stretch>
            <a:fillRect/>
          </a:stretch>
        </p:blipFill>
        <p:spPr bwMode="auto">
          <a:xfrm>
            <a:off x="166688" y="142875"/>
            <a:ext cx="8839200" cy="6629400"/>
          </a:xfrm>
          <a:prstGeom prst="rect">
            <a:avLst/>
          </a:prstGeom>
          <a:noFill/>
          <a:ln w="38100" cmpd="dbl">
            <a:solidFill>
              <a:srgbClr val="FFFF00"/>
            </a:solidFill>
            <a:miter lim="800000"/>
            <a:headEnd/>
            <a:tailEnd/>
          </a:ln>
        </p:spPr>
      </p:pic>
      <p:sp>
        <p:nvSpPr>
          <p:cNvPr id="5" name="TextBox 4">
            <a:extLst>
              <a:ext uri="{FF2B5EF4-FFF2-40B4-BE49-F238E27FC236}">
                <a16:creationId xmlns:a16="http://schemas.microsoft.com/office/drawing/2014/main" id="{AC315E47-FD42-02AD-4920-09BA46DC126F}"/>
              </a:ext>
            </a:extLst>
          </p:cNvPr>
          <p:cNvSpPr txBox="1"/>
          <p:nvPr/>
        </p:nvSpPr>
        <p:spPr>
          <a:xfrm>
            <a:off x="6996112" y="6379979"/>
            <a:ext cx="1981200" cy="369332"/>
          </a:xfrm>
          <a:prstGeom prst="rect">
            <a:avLst/>
          </a:prstGeom>
          <a:noFill/>
        </p:spPr>
        <p:txBody>
          <a:bodyPr wrap="square">
            <a:spAutoFit/>
          </a:bodyPr>
          <a:lstStyle/>
          <a:p>
            <a:r>
              <a:rPr lang="en-US" dirty="0"/>
              <a:t>Cara Santa Maria</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6866" name="Picture 2"/>
          <p:cNvPicPr>
            <a:picLocks noGrp="1" noChangeAspect="1" noChangeArrowheads="1"/>
          </p:cNvPicPr>
          <p:nvPr>
            <p:ph idx="1"/>
          </p:nvPr>
        </p:nvPicPr>
        <p:blipFill>
          <a:blip r:embed="rId3" cstate="print"/>
          <a:srcRect/>
          <a:stretch>
            <a:fillRect/>
          </a:stretch>
        </p:blipFill>
        <p:spPr bwMode="auto">
          <a:xfrm>
            <a:off x="0" y="457200"/>
            <a:ext cx="9076267" cy="6096000"/>
          </a:xfrm>
          <a:prstGeom prst="rect">
            <a:avLst/>
          </a:prstGeom>
          <a:noFill/>
          <a:ln w="9525">
            <a:noFill/>
            <a:miter lim="800000"/>
            <a:headEnd/>
            <a:tailEnd/>
          </a:ln>
        </p:spPr>
      </p:pic>
      <p:sp>
        <p:nvSpPr>
          <p:cNvPr id="4" name="TextBox 3">
            <a:extLst>
              <a:ext uri="{FF2B5EF4-FFF2-40B4-BE49-F238E27FC236}">
                <a16:creationId xmlns:a16="http://schemas.microsoft.com/office/drawing/2014/main" id="{DBEE378A-D346-F0A3-EA2A-1DAD898AFA35}"/>
              </a:ext>
            </a:extLst>
          </p:cNvPr>
          <p:cNvSpPr txBox="1"/>
          <p:nvPr/>
        </p:nvSpPr>
        <p:spPr>
          <a:xfrm>
            <a:off x="7239000" y="6485536"/>
            <a:ext cx="2057400" cy="338554"/>
          </a:xfrm>
          <a:prstGeom prst="rect">
            <a:avLst/>
          </a:prstGeom>
          <a:noFill/>
        </p:spPr>
        <p:txBody>
          <a:bodyPr wrap="square">
            <a:spAutoFit/>
          </a:bodyPr>
          <a:lstStyle/>
          <a:p>
            <a:r>
              <a:rPr lang="en-US" sz="1600" dirty="0"/>
              <a:t>Donald Doll, MD</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3554" name="Picture 2" descr="C:\Documents and Settings\cdk\Desktop\Evidences Class\3-Medicine,Human Body\Malaria Ring form.JPG"/>
          <p:cNvPicPr>
            <a:picLocks noChangeAspect="1" noChangeArrowheads="1"/>
          </p:cNvPicPr>
          <p:nvPr/>
        </p:nvPicPr>
        <p:blipFill>
          <a:blip r:embed="rId3" cstate="print"/>
          <a:srcRect/>
          <a:stretch>
            <a:fillRect/>
          </a:stretch>
        </p:blipFill>
        <p:spPr bwMode="auto">
          <a:xfrm>
            <a:off x="22122" y="381000"/>
            <a:ext cx="9106579" cy="6019800"/>
          </a:xfrm>
          <a:prstGeom prst="rect">
            <a:avLst/>
          </a:prstGeom>
          <a:noFill/>
        </p:spPr>
      </p:pic>
      <p:sp>
        <p:nvSpPr>
          <p:cNvPr id="5" name="TextBox 4">
            <a:extLst>
              <a:ext uri="{FF2B5EF4-FFF2-40B4-BE49-F238E27FC236}">
                <a16:creationId xmlns:a16="http://schemas.microsoft.com/office/drawing/2014/main" id="{03A73E03-CA43-8D1F-37F6-4F270D5C2797}"/>
              </a:ext>
            </a:extLst>
          </p:cNvPr>
          <p:cNvSpPr txBox="1"/>
          <p:nvPr/>
        </p:nvSpPr>
        <p:spPr>
          <a:xfrm>
            <a:off x="7467600" y="6442772"/>
            <a:ext cx="1919456" cy="338554"/>
          </a:xfrm>
          <a:prstGeom prst="rect">
            <a:avLst/>
          </a:prstGeom>
          <a:noFill/>
        </p:spPr>
        <p:txBody>
          <a:bodyPr wrap="square">
            <a:spAutoFit/>
          </a:bodyPr>
          <a:lstStyle/>
          <a:p>
            <a:r>
              <a:rPr lang="en-US" sz="1600" dirty="0"/>
              <a:t>Donald Doll, MD</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5842" name="Picture 2"/>
          <p:cNvPicPr>
            <a:picLocks noGrp="1" noChangeAspect="1" noChangeArrowheads="1"/>
          </p:cNvPicPr>
          <p:nvPr>
            <p:ph idx="1"/>
          </p:nvPr>
        </p:nvPicPr>
        <p:blipFill>
          <a:blip r:embed="rId3" cstate="print"/>
          <a:srcRect/>
          <a:stretch>
            <a:fillRect/>
          </a:stretch>
        </p:blipFill>
        <p:spPr bwMode="auto">
          <a:xfrm>
            <a:off x="0" y="457200"/>
            <a:ext cx="9148482" cy="6174658"/>
          </a:xfrm>
          <a:prstGeom prst="rect">
            <a:avLst/>
          </a:prstGeom>
          <a:noFill/>
          <a:ln w="9525">
            <a:noFill/>
            <a:miter lim="800000"/>
            <a:headEnd/>
            <a:tailEnd/>
          </a:ln>
        </p:spPr>
      </p:pic>
      <p:sp>
        <p:nvSpPr>
          <p:cNvPr id="4" name="TextBox 3">
            <a:extLst>
              <a:ext uri="{FF2B5EF4-FFF2-40B4-BE49-F238E27FC236}">
                <a16:creationId xmlns:a16="http://schemas.microsoft.com/office/drawing/2014/main" id="{AA757E71-AF71-16A8-8B54-5F7E670C5F16}"/>
              </a:ext>
            </a:extLst>
          </p:cNvPr>
          <p:cNvSpPr txBox="1"/>
          <p:nvPr/>
        </p:nvSpPr>
        <p:spPr>
          <a:xfrm>
            <a:off x="7391400" y="6553199"/>
            <a:ext cx="1752600" cy="338554"/>
          </a:xfrm>
          <a:prstGeom prst="rect">
            <a:avLst/>
          </a:prstGeom>
          <a:noFill/>
        </p:spPr>
        <p:txBody>
          <a:bodyPr wrap="square">
            <a:spAutoFit/>
          </a:bodyPr>
          <a:lstStyle/>
          <a:p>
            <a:r>
              <a:rPr lang="en-US" sz="1600" dirty="0"/>
              <a:t>Donald Doll, MD</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152400"/>
            <a:ext cx="7772400" cy="1143000"/>
          </a:xfrm>
        </p:spPr>
        <p:txBody>
          <a:bodyPr/>
          <a:lstStyle/>
          <a:p>
            <a:pPr algn="ctr"/>
            <a:r>
              <a:rPr lang="en-US" dirty="0">
                <a:solidFill>
                  <a:schemeClr val="tx2"/>
                </a:solidFill>
              </a:rPr>
              <a:t>3 Week (20 Day)</a:t>
            </a:r>
          </a:p>
        </p:txBody>
      </p:sp>
      <p:pic>
        <p:nvPicPr>
          <p:cNvPr id="74760" name="Picture 8" descr="20day"/>
          <p:cNvPicPr>
            <a:picLocks noGrp="1" noChangeAspect="1" noChangeArrowheads="1"/>
          </p:cNvPicPr>
          <p:nvPr>
            <p:ph type="chart" idx="1"/>
          </p:nvPr>
        </p:nvPicPr>
        <p:blipFill>
          <a:blip r:embed="rId3" cstate="print"/>
          <a:srcRect/>
          <a:stretch>
            <a:fillRect/>
          </a:stretch>
        </p:blipFill>
        <p:spPr>
          <a:xfrm>
            <a:off x="3624263" y="1295400"/>
            <a:ext cx="1951037" cy="5334000"/>
          </a:xfrm>
          <a:noFill/>
          <a:ln/>
        </p:spPr>
      </p:pic>
      <p:sp>
        <p:nvSpPr>
          <p:cNvPr id="3" name="TextBox 2">
            <a:extLst>
              <a:ext uri="{FF2B5EF4-FFF2-40B4-BE49-F238E27FC236}">
                <a16:creationId xmlns:a16="http://schemas.microsoft.com/office/drawing/2014/main" id="{EBC7D343-5FD6-3BB6-5493-1E715BD1DA4B}"/>
              </a:ext>
            </a:extLst>
          </p:cNvPr>
          <p:cNvSpPr txBox="1"/>
          <p:nvPr/>
        </p:nvSpPr>
        <p:spPr>
          <a:xfrm>
            <a:off x="5715000" y="6336268"/>
            <a:ext cx="4572000" cy="369332"/>
          </a:xfrm>
          <a:prstGeom prst="rect">
            <a:avLst/>
          </a:prstGeom>
          <a:noFill/>
        </p:spPr>
        <p:txBody>
          <a:bodyPr wrap="square">
            <a:spAutoFit/>
          </a:bodyPr>
          <a:lstStyle/>
          <a:p>
            <a:r>
              <a:rPr lang="en-US" dirty="0"/>
              <a:t>Langman’s Medical Embryology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0" y="228600"/>
            <a:ext cx="7772400" cy="1143000"/>
          </a:xfrm>
        </p:spPr>
        <p:txBody>
          <a:bodyPr/>
          <a:lstStyle/>
          <a:p>
            <a:pPr algn="ctr"/>
            <a:r>
              <a:rPr lang="en-US" dirty="0">
                <a:solidFill>
                  <a:schemeClr val="tx2"/>
                </a:solidFill>
              </a:rPr>
              <a:t>4 Week</a:t>
            </a:r>
          </a:p>
        </p:txBody>
      </p:sp>
      <p:pic>
        <p:nvPicPr>
          <p:cNvPr id="55304" name="Picture 8" descr="4weeks"/>
          <p:cNvPicPr>
            <a:picLocks noGrp="1" noChangeAspect="1" noChangeArrowheads="1"/>
          </p:cNvPicPr>
          <p:nvPr>
            <p:ph type="chart" idx="1"/>
          </p:nvPr>
        </p:nvPicPr>
        <p:blipFill>
          <a:blip r:embed="rId3" cstate="print"/>
          <a:srcRect/>
          <a:stretch>
            <a:fillRect/>
          </a:stretch>
        </p:blipFill>
        <p:spPr>
          <a:xfrm>
            <a:off x="2667000" y="1516626"/>
            <a:ext cx="3873500" cy="5334000"/>
          </a:xfrm>
          <a:noFill/>
          <a:ln/>
        </p:spPr>
      </p:pic>
      <p:sp>
        <p:nvSpPr>
          <p:cNvPr id="3" name="TextBox 2">
            <a:extLst>
              <a:ext uri="{FF2B5EF4-FFF2-40B4-BE49-F238E27FC236}">
                <a16:creationId xmlns:a16="http://schemas.microsoft.com/office/drawing/2014/main" id="{92FDD95E-58B6-8502-14B4-D20B8818989C}"/>
              </a:ext>
            </a:extLst>
          </p:cNvPr>
          <p:cNvSpPr txBox="1"/>
          <p:nvPr/>
        </p:nvSpPr>
        <p:spPr>
          <a:xfrm>
            <a:off x="7162800" y="6444734"/>
            <a:ext cx="2133600" cy="369332"/>
          </a:xfrm>
          <a:prstGeom prst="rect">
            <a:avLst/>
          </a:prstGeom>
          <a:noFill/>
        </p:spPr>
        <p:txBody>
          <a:bodyPr wrap="square">
            <a:spAutoFit/>
          </a:bodyPr>
          <a:lstStyle/>
          <a:p>
            <a:r>
              <a:rPr lang="en-US" dirty="0"/>
              <a:t>Lennart Nilsson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228600"/>
            <a:ext cx="7772400" cy="1143000"/>
          </a:xfrm>
        </p:spPr>
        <p:txBody>
          <a:bodyPr/>
          <a:lstStyle/>
          <a:p>
            <a:pPr algn="ctr"/>
            <a:r>
              <a:rPr lang="en-US" dirty="0">
                <a:solidFill>
                  <a:schemeClr val="tx2"/>
                </a:solidFill>
              </a:rPr>
              <a:t>5 Week</a:t>
            </a:r>
          </a:p>
        </p:txBody>
      </p:sp>
      <p:pic>
        <p:nvPicPr>
          <p:cNvPr id="58376" name="Picture 8" descr="5weeks"/>
          <p:cNvPicPr>
            <a:picLocks noGrp="1" noChangeAspect="1" noChangeArrowheads="1"/>
          </p:cNvPicPr>
          <p:nvPr>
            <p:ph type="chart" idx="1"/>
          </p:nvPr>
        </p:nvPicPr>
        <p:blipFill>
          <a:blip r:embed="rId3" cstate="print"/>
          <a:srcRect/>
          <a:stretch>
            <a:fillRect/>
          </a:stretch>
        </p:blipFill>
        <p:spPr>
          <a:xfrm>
            <a:off x="2286000" y="1524000"/>
            <a:ext cx="4673600" cy="5181600"/>
          </a:xfrm>
          <a:noFill/>
          <a:ln/>
        </p:spPr>
      </p:pic>
      <p:sp>
        <p:nvSpPr>
          <p:cNvPr id="3" name="TextBox 2">
            <a:extLst>
              <a:ext uri="{FF2B5EF4-FFF2-40B4-BE49-F238E27FC236}">
                <a16:creationId xmlns:a16="http://schemas.microsoft.com/office/drawing/2014/main" id="{D78CCDF6-391A-2311-43C5-8C5EC9C7C7E4}"/>
              </a:ext>
            </a:extLst>
          </p:cNvPr>
          <p:cNvSpPr txBox="1"/>
          <p:nvPr/>
        </p:nvSpPr>
        <p:spPr>
          <a:xfrm>
            <a:off x="7315200" y="6444734"/>
            <a:ext cx="2286000" cy="369332"/>
          </a:xfrm>
          <a:prstGeom prst="rect">
            <a:avLst/>
          </a:prstGeom>
          <a:noFill/>
        </p:spPr>
        <p:txBody>
          <a:bodyPr wrap="square">
            <a:spAutoFit/>
          </a:bodyPr>
          <a:lstStyle/>
          <a:p>
            <a:r>
              <a:rPr lang="en-US" dirty="0"/>
              <a:t>Lennart Nilsson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228600"/>
            <a:ext cx="7772400" cy="1143000"/>
          </a:xfrm>
        </p:spPr>
        <p:txBody>
          <a:bodyPr/>
          <a:lstStyle/>
          <a:p>
            <a:pPr algn="ctr"/>
            <a:r>
              <a:rPr lang="en-US" dirty="0">
                <a:solidFill>
                  <a:schemeClr val="tx2"/>
                </a:solidFill>
              </a:rPr>
              <a:t>5.5 Week</a:t>
            </a:r>
          </a:p>
        </p:txBody>
      </p:sp>
      <p:pic>
        <p:nvPicPr>
          <p:cNvPr id="57352" name="Picture 8" descr="5onehalfweek"/>
          <p:cNvPicPr>
            <a:picLocks noGrp="1" noChangeAspect="1" noChangeArrowheads="1"/>
          </p:cNvPicPr>
          <p:nvPr>
            <p:ph type="chart" idx="1"/>
          </p:nvPr>
        </p:nvPicPr>
        <p:blipFill>
          <a:blip r:embed="rId3" cstate="print"/>
          <a:srcRect/>
          <a:stretch>
            <a:fillRect/>
          </a:stretch>
        </p:blipFill>
        <p:spPr>
          <a:xfrm>
            <a:off x="2514600" y="1447800"/>
            <a:ext cx="3999729" cy="5410200"/>
          </a:xfrm>
          <a:noFill/>
          <a:ln/>
        </p:spPr>
      </p:pic>
      <p:sp>
        <p:nvSpPr>
          <p:cNvPr id="3" name="TextBox 2">
            <a:extLst>
              <a:ext uri="{FF2B5EF4-FFF2-40B4-BE49-F238E27FC236}">
                <a16:creationId xmlns:a16="http://schemas.microsoft.com/office/drawing/2014/main" id="{90303238-7091-815A-8CAB-1A1BA8E7E107}"/>
              </a:ext>
            </a:extLst>
          </p:cNvPr>
          <p:cNvSpPr txBox="1"/>
          <p:nvPr/>
        </p:nvSpPr>
        <p:spPr>
          <a:xfrm>
            <a:off x="7181589" y="6332093"/>
            <a:ext cx="1981200" cy="369332"/>
          </a:xfrm>
          <a:prstGeom prst="rect">
            <a:avLst/>
          </a:prstGeom>
          <a:noFill/>
        </p:spPr>
        <p:txBody>
          <a:bodyPr wrap="square">
            <a:spAutoFit/>
          </a:bodyPr>
          <a:lstStyle/>
          <a:p>
            <a:r>
              <a:rPr lang="en-US" dirty="0"/>
              <a:t>Lennart Nilsson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381000"/>
            <a:ext cx="7772400" cy="1143000"/>
          </a:xfrm>
        </p:spPr>
        <p:txBody>
          <a:bodyPr/>
          <a:lstStyle/>
          <a:p>
            <a:pPr algn="ctr"/>
            <a:r>
              <a:rPr lang="en-US" dirty="0">
                <a:solidFill>
                  <a:schemeClr val="bg1"/>
                </a:solidFill>
              </a:rPr>
              <a:t> </a:t>
            </a:r>
            <a:r>
              <a:rPr lang="en-US" dirty="0">
                <a:solidFill>
                  <a:schemeClr val="tx2"/>
                </a:solidFill>
              </a:rPr>
              <a:t>6 Week</a:t>
            </a:r>
          </a:p>
        </p:txBody>
      </p:sp>
      <p:pic>
        <p:nvPicPr>
          <p:cNvPr id="7176" name="Picture 8" descr="WK6B"/>
          <p:cNvPicPr>
            <a:picLocks noGrp="1" noChangeAspect="1" noChangeArrowheads="1"/>
          </p:cNvPicPr>
          <p:nvPr>
            <p:ph type="chart" idx="1"/>
          </p:nvPr>
        </p:nvPicPr>
        <p:blipFill>
          <a:blip r:embed="rId3" cstate="print"/>
          <a:srcRect/>
          <a:stretch>
            <a:fillRect/>
          </a:stretch>
        </p:blipFill>
        <p:spPr>
          <a:xfrm>
            <a:off x="2514600" y="1600200"/>
            <a:ext cx="4219575" cy="5029200"/>
          </a:xfrm>
          <a:noFill/>
          <a:ln/>
        </p:spPr>
      </p:pic>
      <p:sp>
        <p:nvSpPr>
          <p:cNvPr id="3" name="TextBox 2">
            <a:extLst>
              <a:ext uri="{FF2B5EF4-FFF2-40B4-BE49-F238E27FC236}">
                <a16:creationId xmlns:a16="http://schemas.microsoft.com/office/drawing/2014/main" id="{658170D5-4D59-9E2C-C600-D9DB0108397A}"/>
              </a:ext>
            </a:extLst>
          </p:cNvPr>
          <p:cNvSpPr txBox="1"/>
          <p:nvPr/>
        </p:nvSpPr>
        <p:spPr>
          <a:xfrm>
            <a:off x="7168019" y="6292427"/>
            <a:ext cx="1981200" cy="369332"/>
          </a:xfrm>
          <a:prstGeom prst="rect">
            <a:avLst/>
          </a:prstGeom>
          <a:noFill/>
        </p:spPr>
        <p:txBody>
          <a:bodyPr wrap="square">
            <a:spAutoFit/>
          </a:bodyPr>
          <a:lstStyle/>
          <a:p>
            <a:r>
              <a:rPr lang="en-US" dirty="0"/>
              <a:t>Lennart Nilsson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304800"/>
            <a:ext cx="7772400" cy="1143000"/>
          </a:xfrm>
        </p:spPr>
        <p:txBody>
          <a:bodyPr/>
          <a:lstStyle/>
          <a:p>
            <a:pPr algn="ctr"/>
            <a:r>
              <a:rPr lang="en-US" dirty="0">
                <a:solidFill>
                  <a:schemeClr val="tx2"/>
                </a:solidFill>
              </a:rPr>
              <a:t>10.5  Week</a:t>
            </a:r>
          </a:p>
        </p:txBody>
      </p:sp>
      <p:pic>
        <p:nvPicPr>
          <p:cNvPr id="43016" name="Picture 8" descr="10to11week"/>
          <p:cNvPicPr>
            <a:picLocks noGrp="1" noChangeAspect="1" noChangeArrowheads="1"/>
          </p:cNvPicPr>
          <p:nvPr>
            <p:ph type="chart" idx="1"/>
          </p:nvPr>
        </p:nvPicPr>
        <p:blipFill>
          <a:blip r:embed="rId3" cstate="print"/>
          <a:srcRect/>
          <a:stretch>
            <a:fillRect/>
          </a:stretch>
        </p:blipFill>
        <p:spPr>
          <a:xfrm>
            <a:off x="2438400" y="1789613"/>
            <a:ext cx="4253350" cy="5085593"/>
          </a:xfrm>
          <a:noFill/>
          <a:ln/>
        </p:spPr>
      </p:pic>
      <p:sp>
        <p:nvSpPr>
          <p:cNvPr id="3" name="TextBox 2">
            <a:extLst>
              <a:ext uri="{FF2B5EF4-FFF2-40B4-BE49-F238E27FC236}">
                <a16:creationId xmlns:a16="http://schemas.microsoft.com/office/drawing/2014/main" id="{3C68D25A-11BF-8428-9F76-4E90786BECE5}"/>
              </a:ext>
            </a:extLst>
          </p:cNvPr>
          <p:cNvSpPr txBox="1"/>
          <p:nvPr/>
        </p:nvSpPr>
        <p:spPr>
          <a:xfrm>
            <a:off x="7079293" y="6368534"/>
            <a:ext cx="2057400" cy="369332"/>
          </a:xfrm>
          <a:prstGeom prst="rect">
            <a:avLst/>
          </a:prstGeom>
          <a:noFill/>
        </p:spPr>
        <p:txBody>
          <a:bodyPr wrap="square">
            <a:spAutoFit/>
          </a:bodyPr>
          <a:lstStyle/>
          <a:p>
            <a:r>
              <a:rPr lang="en-US" dirty="0"/>
              <a:t>Lennart Nilsson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381000"/>
            <a:ext cx="7772400" cy="1143000"/>
          </a:xfrm>
        </p:spPr>
        <p:txBody>
          <a:bodyPr/>
          <a:lstStyle/>
          <a:p>
            <a:pPr algn="ctr"/>
            <a:r>
              <a:rPr lang="en-US" dirty="0">
                <a:solidFill>
                  <a:schemeClr val="tx2"/>
                </a:solidFill>
              </a:rPr>
              <a:t>32 Week (8 Month)</a:t>
            </a:r>
          </a:p>
        </p:txBody>
      </p:sp>
      <p:pic>
        <p:nvPicPr>
          <p:cNvPr id="68616" name="Picture 8" descr="WK32"/>
          <p:cNvPicPr>
            <a:picLocks noGrp="1" noChangeAspect="1" noChangeArrowheads="1"/>
          </p:cNvPicPr>
          <p:nvPr>
            <p:ph type="chart" idx="1"/>
          </p:nvPr>
        </p:nvPicPr>
        <p:blipFill>
          <a:blip r:embed="rId3" cstate="print"/>
          <a:srcRect/>
          <a:stretch>
            <a:fillRect/>
          </a:stretch>
        </p:blipFill>
        <p:spPr>
          <a:xfrm>
            <a:off x="2133600" y="1524000"/>
            <a:ext cx="4953000" cy="4953000"/>
          </a:xfrm>
          <a:noFill/>
          <a:ln/>
        </p:spPr>
      </p:pic>
      <p:sp>
        <p:nvSpPr>
          <p:cNvPr id="3" name="TextBox 2">
            <a:extLst>
              <a:ext uri="{FF2B5EF4-FFF2-40B4-BE49-F238E27FC236}">
                <a16:creationId xmlns:a16="http://schemas.microsoft.com/office/drawing/2014/main" id="{CBF32268-6437-A322-520C-9390EE3FE47E}"/>
              </a:ext>
            </a:extLst>
          </p:cNvPr>
          <p:cNvSpPr txBox="1"/>
          <p:nvPr/>
        </p:nvSpPr>
        <p:spPr>
          <a:xfrm>
            <a:off x="7239000" y="6292334"/>
            <a:ext cx="2057400" cy="369332"/>
          </a:xfrm>
          <a:prstGeom prst="rect">
            <a:avLst/>
          </a:prstGeom>
          <a:noFill/>
        </p:spPr>
        <p:txBody>
          <a:bodyPr wrap="square">
            <a:spAutoFit/>
          </a:bodyPr>
          <a:lstStyle/>
          <a:p>
            <a:r>
              <a:rPr lang="en-US" dirty="0"/>
              <a:t>Lennart Nilsson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11394" y="750995"/>
            <a:ext cx="8915400" cy="838200"/>
          </a:xfrm>
        </p:spPr>
        <p:txBody>
          <a:bodyPr>
            <a:noAutofit/>
          </a:bodyPr>
          <a:lstStyle/>
          <a:p>
            <a:pPr algn="ctr"/>
            <a:r>
              <a:rPr lang="en-US" b="1" dirty="0"/>
              <a:t>Assumptions of Evolutionary Theory</a:t>
            </a:r>
          </a:p>
        </p:txBody>
      </p:sp>
      <p:sp>
        <p:nvSpPr>
          <p:cNvPr id="2051" name="Text Box 3"/>
          <p:cNvSpPr txBox="1">
            <a:spLocks noChangeArrowheads="1"/>
          </p:cNvSpPr>
          <p:nvPr/>
        </p:nvSpPr>
        <p:spPr bwMode="auto">
          <a:xfrm>
            <a:off x="383458" y="1589195"/>
            <a:ext cx="7130606" cy="830997"/>
          </a:xfrm>
          <a:prstGeom prst="rect">
            <a:avLst/>
          </a:prstGeom>
          <a:noFill/>
          <a:ln w="9525">
            <a:noFill/>
            <a:miter lim="800000"/>
            <a:headEnd/>
            <a:tailEnd/>
          </a:ln>
          <a:effectLst/>
        </p:spPr>
        <p:txBody>
          <a:bodyPr wrap="none">
            <a:spAutoFit/>
          </a:bodyPr>
          <a:lstStyle/>
          <a:p>
            <a:r>
              <a:rPr lang="en-US" sz="2000" b="1" dirty="0">
                <a:latin typeface="+mn-lt"/>
              </a:rPr>
              <a:t>There are many variations of the Theory of Biological Evolution</a:t>
            </a:r>
          </a:p>
          <a:p>
            <a:pPr>
              <a:lnSpc>
                <a:spcPct val="40000"/>
              </a:lnSpc>
            </a:pPr>
            <a:endParaRPr lang="en-US" sz="2000" b="1" dirty="0">
              <a:latin typeface="+mn-lt"/>
            </a:endParaRPr>
          </a:p>
          <a:p>
            <a:r>
              <a:rPr lang="en-US" sz="2000" b="1" u="sng" dirty="0">
                <a:solidFill>
                  <a:srgbClr val="FFFF00"/>
                </a:solidFill>
                <a:latin typeface="+mn-lt"/>
              </a:rPr>
              <a:t>Basic tenets of all</a:t>
            </a:r>
            <a:r>
              <a:rPr lang="en-US" b="1" u="sng" dirty="0">
                <a:solidFill>
                  <a:srgbClr val="FFFF00"/>
                </a:solidFill>
              </a:rPr>
              <a:t>:</a:t>
            </a:r>
          </a:p>
        </p:txBody>
      </p:sp>
      <p:sp>
        <p:nvSpPr>
          <p:cNvPr id="2052" name="Text Box 4"/>
          <p:cNvSpPr txBox="1">
            <a:spLocks noChangeArrowheads="1"/>
          </p:cNvSpPr>
          <p:nvPr/>
        </p:nvSpPr>
        <p:spPr bwMode="auto">
          <a:xfrm>
            <a:off x="304800" y="2667000"/>
            <a:ext cx="8839200" cy="3170099"/>
          </a:xfrm>
          <a:prstGeom prst="rect">
            <a:avLst/>
          </a:prstGeom>
          <a:noFill/>
          <a:ln w="9525">
            <a:noFill/>
            <a:miter lim="800000"/>
            <a:headEnd/>
            <a:tailEnd/>
          </a:ln>
          <a:effectLst/>
        </p:spPr>
        <p:txBody>
          <a:bodyPr>
            <a:spAutoFit/>
          </a:bodyPr>
          <a:lstStyle/>
          <a:p>
            <a:pPr marL="457200" indent="-457200">
              <a:buFontTx/>
              <a:buAutoNum type="arabicPeriod"/>
            </a:pPr>
            <a:r>
              <a:rPr lang="en-US" sz="2000" dirty="0">
                <a:latin typeface="+mn-lt"/>
              </a:rPr>
              <a:t>Life originated by </a:t>
            </a:r>
            <a:r>
              <a:rPr lang="en-US" sz="2000" u="sng" dirty="0">
                <a:latin typeface="+mn-lt"/>
              </a:rPr>
              <a:t>spontaneous generation</a:t>
            </a:r>
            <a:r>
              <a:rPr lang="en-US" sz="2000" dirty="0">
                <a:latin typeface="+mn-lt"/>
              </a:rPr>
              <a:t> from non-living compounds.</a:t>
            </a:r>
          </a:p>
          <a:p>
            <a:pPr marL="457200" indent="-457200">
              <a:buFontTx/>
              <a:buAutoNum type="arabicPeriod"/>
            </a:pPr>
            <a:r>
              <a:rPr lang="en-US" sz="2000" dirty="0">
                <a:latin typeface="+mn-lt"/>
              </a:rPr>
              <a:t>One-celled life became </a:t>
            </a:r>
            <a:r>
              <a:rPr lang="en-US" sz="2000" u="sng" dirty="0">
                <a:latin typeface="+mn-lt"/>
              </a:rPr>
              <a:t>multi-celled</a:t>
            </a:r>
            <a:r>
              <a:rPr lang="en-US" sz="2000" dirty="0">
                <a:latin typeface="+mn-lt"/>
              </a:rPr>
              <a:t> life.</a:t>
            </a:r>
          </a:p>
          <a:p>
            <a:pPr marL="457200" indent="-457200">
              <a:buFontTx/>
              <a:buAutoNum type="arabicPeriod"/>
            </a:pPr>
            <a:r>
              <a:rPr lang="en-US" sz="2000" dirty="0">
                <a:latin typeface="+mn-lt"/>
              </a:rPr>
              <a:t>Plant and animal life became separate, although related.</a:t>
            </a:r>
          </a:p>
          <a:p>
            <a:pPr marL="457200" indent="-457200">
              <a:buFontTx/>
              <a:buAutoNum type="arabicPeriod"/>
            </a:pPr>
            <a:r>
              <a:rPr lang="en-US" sz="2000" dirty="0">
                <a:latin typeface="+mn-lt"/>
              </a:rPr>
              <a:t>Animal life gradually became more and </a:t>
            </a:r>
            <a:r>
              <a:rPr lang="en-US" sz="2000" u="sng" dirty="0">
                <a:latin typeface="+mn-lt"/>
              </a:rPr>
              <a:t>more complex</a:t>
            </a:r>
            <a:r>
              <a:rPr lang="en-US" sz="2000" dirty="0">
                <a:latin typeface="+mn-lt"/>
              </a:rPr>
              <a:t>, from protozoa to invertebrates to vertebrates to fish to reptiles to mammals to man.</a:t>
            </a:r>
          </a:p>
          <a:p>
            <a:pPr marL="457200" indent="-457200">
              <a:buFontTx/>
              <a:buAutoNum type="arabicPeriod"/>
            </a:pPr>
            <a:r>
              <a:rPr lang="en-US" sz="2000" u="sng" dirty="0">
                <a:latin typeface="+mn-lt"/>
              </a:rPr>
              <a:t>Slow change</a:t>
            </a:r>
            <a:r>
              <a:rPr lang="en-US" sz="2000" dirty="0">
                <a:latin typeface="+mn-lt"/>
              </a:rPr>
              <a:t> is required.  </a:t>
            </a:r>
            <a:r>
              <a:rPr lang="en-US" sz="2000" i="1" dirty="0">
                <a:latin typeface="+mn-lt"/>
              </a:rPr>
              <a:t>“Anything can happen, given enough time.”</a:t>
            </a:r>
          </a:p>
          <a:p>
            <a:pPr marL="457200" indent="-457200">
              <a:buFontTx/>
              <a:buAutoNum type="arabicPeriod"/>
            </a:pPr>
            <a:r>
              <a:rPr lang="en-US" sz="2000" dirty="0">
                <a:latin typeface="+mn-lt"/>
              </a:rPr>
              <a:t>Change occurs by two mechanisms:</a:t>
            </a:r>
          </a:p>
          <a:p>
            <a:pPr marL="914400" lvl="1" indent="-457200">
              <a:buFontTx/>
              <a:buChar char="•"/>
            </a:pPr>
            <a:r>
              <a:rPr lang="en-US" sz="2000" b="1" dirty="0">
                <a:solidFill>
                  <a:srgbClr val="FFFF00"/>
                </a:solidFill>
                <a:latin typeface="+mn-lt"/>
              </a:rPr>
              <a:t>Natural Selection:</a:t>
            </a:r>
            <a:r>
              <a:rPr lang="en-US" sz="2000" dirty="0">
                <a:solidFill>
                  <a:srgbClr val="FFFF00"/>
                </a:solidFill>
                <a:latin typeface="+mn-lt"/>
              </a:rPr>
              <a:t>  </a:t>
            </a:r>
            <a:r>
              <a:rPr lang="en-US" sz="2000" dirty="0">
                <a:latin typeface="+mn-lt"/>
              </a:rPr>
              <a:t>Environment causes imperceptible change in physical structure &amp; it is passed to offspring.</a:t>
            </a:r>
          </a:p>
          <a:p>
            <a:pPr marL="914400" lvl="1" indent="-457200">
              <a:buFontTx/>
              <a:buChar char="•"/>
            </a:pPr>
            <a:r>
              <a:rPr lang="en-US" sz="2000" b="1" dirty="0">
                <a:solidFill>
                  <a:srgbClr val="FFFF00"/>
                </a:solidFill>
                <a:latin typeface="+mn-lt"/>
              </a:rPr>
              <a:t>Mutation:</a:t>
            </a:r>
            <a:r>
              <a:rPr lang="en-US" sz="2000" dirty="0">
                <a:solidFill>
                  <a:srgbClr val="FFFF00"/>
                </a:solidFill>
                <a:latin typeface="+mn-lt"/>
              </a:rPr>
              <a:t> </a:t>
            </a:r>
            <a:r>
              <a:rPr lang="en-US" sz="2000" dirty="0">
                <a:latin typeface="+mn-lt"/>
              </a:rPr>
              <a:t>Sudden change from an external source. (e.g. radiation)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33400"/>
            <a:ext cx="8229600" cy="1066800"/>
          </a:xfrm>
        </p:spPr>
        <p:txBody>
          <a:bodyPr/>
          <a:lstStyle/>
          <a:p>
            <a:pPr algn="ctr"/>
            <a:r>
              <a:rPr lang="en-US" dirty="0"/>
              <a:t>Pelvis</a:t>
            </a:r>
          </a:p>
        </p:txBody>
      </p:sp>
      <p:pic>
        <p:nvPicPr>
          <p:cNvPr id="54274" name="Picture 2"/>
          <p:cNvPicPr>
            <a:picLocks noGrp="1" noChangeAspect="1" noChangeArrowheads="1"/>
          </p:cNvPicPr>
          <p:nvPr>
            <p:ph idx="1"/>
          </p:nvPr>
        </p:nvPicPr>
        <p:blipFill>
          <a:blip r:embed="rId3" cstate="print"/>
          <a:stretch>
            <a:fillRect/>
          </a:stretch>
        </p:blipFill>
        <p:spPr bwMode="auto">
          <a:xfrm>
            <a:off x="914400" y="1981200"/>
            <a:ext cx="7337905" cy="4114800"/>
          </a:xfrm>
          <a:prstGeom prst="rect">
            <a:avLst/>
          </a:prstGeom>
          <a:noFill/>
          <a:ln w="9525">
            <a:noFill/>
            <a:miter lim="800000"/>
            <a:headEnd/>
            <a:tailEnd/>
          </a:ln>
        </p:spPr>
      </p:pic>
      <p:sp>
        <p:nvSpPr>
          <p:cNvPr id="3" name="TextBox 2">
            <a:extLst>
              <a:ext uri="{FF2B5EF4-FFF2-40B4-BE49-F238E27FC236}">
                <a16:creationId xmlns:a16="http://schemas.microsoft.com/office/drawing/2014/main" id="{2B7BDD63-E664-A0C1-1061-132965359733}"/>
              </a:ext>
            </a:extLst>
          </p:cNvPr>
          <p:cNvSpPr txBox="1"/>
          <p:nvPr/>
        </p:nvSpPr>
        <p:spPr>
          <a:xfrm>
            <a:off x="7010400" y="6331907"/>
            <a:ext cx="1981200" cy="338554"/>
          </a:xfrm>
          <a:prstGeom prst="rect">
            <a:avLst/>
          </a:prstGeom>
          <a:noFill/>
        </p:spPr>
        <p:txBody>
          <a:bodyPr wrap="square">
            <a:spAutoFit/>
          </a:bodyPr>
          <a:lstStyle/>
          <a:p>
            <a:r>
              <a:rPr lang="en-US" sz="1600" dirty="0"/>
              <a:t>Pearson Education</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152400"/>
            <a:ext cx="7772400" cy="1143000"/>
          </a:xfrm>
        </p:spPr>
        <p:txBody>
          <a:bodyPr/>
          <a:lstStyle/>
          <a:p>
            <a:pPr algn="ctr"/>
            <a:r>
              <a:rPr lang="en-US" dirty="0">
                <a:solidFill>
                  <a:schemeClr val="tx2"/>
                </a:solidFill>
              </a:rPr>
              <a:t>Birth</a:t>
            </a:r>
          </a:p>
        </p:txBody>
      </p:sp>
      <p:pic>
        <p:nvPicPr>
          <p:cNvPr id="72710" name="Picture 6" descr="heartdiagram2"/>
          <p:cNvPicPr>
            <a:picLocks noGrp="1" noChangeAspect="1" noChangeArrowheads="1"/>
          </p:cNvPicPr>
          <p:nvPr>
            <p:ph sz="half" idx="1"/>
          </p:nvPr>
        </p:nvPicPr>
        <p:blipFill>
          <a:blip r:embed="rId3" cstate="print"/>
          <a:srcRect/>
          <a:stretch>
            <a:fillRect/>
          </a:stretch>
        </p:blipFill>
        <p:spPr>
          <a:xfrm>
            <a:off x="4800600" y="1371600"/>
            <a:ext cx="4027488" cy="4953000"/>
          </a:xfrm>
          <a:noFill/>
          <a:ln/>
        </p:spPr>
      </p:pic>
      <p:pic>
        <p:nvPicPr>
          <p:cNvPr id="72712" name="Picture 8" descr="heartdiagram"/>
          <p:cNvPicPr>
            <a:picLocks noGrp="1" noChangeAspect="1" noChangeArrowheads="1"/>
          </p:cNvPicPr>
          <p:nvPr>
            <p:ph sz="half" idx="2"/>
          </p:nvPr>
        </p:nvPicPr>
        <p:blipFill>
          <a:blip r:embed="rId4" cstate="print"/>
          <a:srcRect/>
          <a:stretch>
            <a:fillRect/>
          </a:stretch>
        </p:blipFill>
        <p:spPr>
          <a:xfrm>
            <a:off x="381000" y="1371600"/>
            <a:ext cx="3956050" cy="4953000"/>
          </a:xfrm>
          <a:noFill/>
          <a:ln/>
        </p:spPr>
      </p:pic>
      <p:sp>
        <p:nvSpPr>
          <p:cNvPr id="3" name="TextBox 2">
            <a:extLst>
              <a:ext uri="{FF2B5EF4-FFF2-40B4-BE49-F238E27FC236}">
                <a16:creationId xmlns:a16="http://schemas.microsoft.com/office/drawing/2014/main" id="{8A648689-B0E4-FE56-7BBF-33D1BDEC89A5}"/>
              </a:ext>
            </a:extLst>
          </p:cNvPr>
          <p:cNvSpPr txBox="1"/>
          <p:nvPr/>
        </p:nvSpPr>
        <p:spPr>
          <a:xfrm>
            <a:off x="3429000" y="6369485"/>
            <a:ext cx="4572000" cy="369332"/>
          </a:xfrm>
          <a:prstGeom prst="rect">
            <a:avLst/>
          </a:prstGeom>
          <a:noFill/>
        </p:spPr>
        <p:txBody>
          <a:bodyPr wrap="square">
            <a:spAutoFit/>
          </a:bodyPr>
          <a:lstStyle/>
          <a:p>
            <a:r>
              <a:rPr lang="en-US" dirty="0"/>
              <a:t>Daphne Hsu, MD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a:r>
              <a:rPr lang="en-US" dirty="0">
                <a:solidFill>
                  <a:schemeClr val="tx2"/>
                </a:solidFill>
              </a:rPr>
              <a:t>Umbilical cord</a:t>
            </a:r>
          </a:p>
        </p:txBody>
      </p:sp>
      <p:pic>
        <p:nvPicPr>
          <p:cNvPr id="14344" name="Picture 8" descr="WK28"/>
          <p:cNvPicPr>
            <a:picLocks noGrp="1" noChangeAspect="1" noChangeArrowheads="1"/>
          </p:cNvPicPr>
          <p:nvPr>
            <p:ph type="chart" idx="1"/>
          </p:nvPr>
        </p:nvPicPr>
        <p:blipFill>
          <a:blip r:embed="rId3" cstate="print"/>
          <a:srcRect/>
          <a:stretch>
            <a:fillRect/>
          </a:stretch>
        </p:blipFill>
        <p:spPr>
          <a:xfrm>
            <a:off x="2447925" y="1905000"/>
            <a:ext cx="4248150" cy="4267200"/>
          </a:xfrm>
          <a:noFill/>
          <a:ln/>
        </p:spPr>
      </p:pic>
      <p:sp>
        <p:nvSpPr>
          <p:cNvPr id="3" name="TextBox 2">
            <a:extLst>
              <a:ext uri="{FF2B5EF4-FFF2-40B4-BE49-F238E27FC236}">
                <a16:creationId xmlns:a16="http://schemas.microsoft.com/office/drawing/2014/main" id="{F6DB7AC3-7012-4E31-1105-B01A5C426EDA}"/>
              </a:ext>
            </a:extLst>
          </p:cNvPr>
          <p:cNvSpPr txBox="1"/>
          <p:nvPr/>
        </p:nvSpPr>
        <p:spPr>
          <a:xfrm>
            <a:off x="7315200" y="6248400"/>
            <a:ext cx="2286000" cy="369332"/>
          </a:xfrm>
          <a:prstGeom prst="rect">
            <a:avLst/>
          </a:prstGeom>
          <a:noFill/>
        </p:spPr>
        <p:txBody>
          <a:bodyPr wrap="square">
            <a:spAutoFit/>
          </a:bodyPr>
          <a:lstStyle/>
          <a:p>
            <a:r>
              <a:rPr lang="en-US" dirty="0"/>
              <a:t>Lennart Nilsson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pPr algn="ctr"/>
            <a:r>
              <a:rPr lang="en-US" dirty="0"/>
              <a:t>Clotting</a:t>
            </a:r>
          </a:p>
        </p:txBody>
      </p:sp>
      <p:pic>
        <p:nvPicPr>
          <p:cNvPr id="4" name="Picture 2"/>
          <p:cNvPicPr>
            <a:picLocks noGrp="1" noChangeAspect="1" noChangeArrowheads="1"/>
          </p:cNvPicPr>
          <p:nvPr>
            <p:ph idx="1"/>
          </p:nvPr>
        </p:nvPicPr>
        <p:blipFill>
          <a:blip r:embed="rId3" cstate="print"/>
          <a:srcRect/>
          <a:stretch>
            <a:fillRect/>
          </a:stretch>
        </p:blipFill>
        <p:spPr bwMode="auto">
          <a:xfrm>
            <a:off x="381000" y="1905000"/>
            <a:ext cx="8449475" cy="4114800"/>
          </a:xfrm>
          <a:prstGeom prst="rect">
            <a:avLst/>
          </a:prstGeom>
          <a:noFill/>
          <a:ln w="9525">
            <a:noFill/>
            <a:miter lim="800000"/>
            <a:headEnd/>
            <a:tailEnd/>
          </a:ln>
        </p:spPr>
      </p:pic>
      <p:sp>
        <p:nvSpPr>
          <p:cNvPr id="7" name="TextBox 6">
            <a:extLst>
              <a:ext uri="{FF2B5EF4-FFF2-40B4-BE49-F238E27FC236}">
                <a16:creationId xmlns:a16="http://schemas.microsoft.com/office/drawing/2014/main" id="{272BC05B-E66B-8FBC-561F-A1AD1D3A1AA4}"/>
              </a:ext>
            </a:extLst>
          </p:cNvPr>
          <p:cNvSpPr txBox="1"/>
          <p:nvPr/>
        </p:nvSpPr>
        <p:spPr>
          <a:xfrm>
            <a:off x="7924800" y="6400800"/>
            <a:ext cx="1066800" cy="369332"/>
          </a:xfrm>
          <a:prstGeom prst="rect">
            <a:avLst/>
          </a:prstGeom>
          <a:noFill/>
        </p:spPr>
        <p:txBody>
          <a:bodyPr wrap="square">
            <a:spAutoFit/>
          </a:bodyPr>
          <a:lstStyle/>
          <a:p>
            <a:r>
              <a:rPr lang="en-US" dirty="0"/>
              <a:t>Quizlet</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2290" name="Picture 2"/>
          <p:cNvPicPr>
            <a:picLocks noGrp="1" noChangeAspect="1" noChangeArrowheads="1"/>
          </p:cNvPicPr>
          <p:nvPr>
            <p:ph idx="1"/>
          </p:nvPr>
        </p:nvPicPr>
        <p:blipFill>
          <a:blip r:embed="rId3" cstate="print"/>
          <a:srcRect/>
          <a:stretch>
            <a:fillRect/>
          </a:stretch>
        </p:blipFill>
        <p:spPr bwMode="auto">
          <a:xfrm>
            <a:off x="0" y="0"/>
            <a:ext cx="9144000" cy="6713908"/>
          </a:xfrm>
          <a:prstGeom prst="rect">
            <a:avLst/>
          </a:prstGeom>
          <a:noFill/>
          <a:ln w="9525">
            <a:noFill/>
            <a:miter lim="800000"/>
            <a:headEnd/>
            <a:tailEnd/>
          </a:ln>
        </p:spPr>
      </p:pic>
      <p:sp>
        <p:nvSpPr>
          <p:cNvPr id="4" name="TextBox 3">
            <a:extLst>
              <a:ext uri="{FF2B5EF4-FFF2-40B4-BE49-F238E27FC236}">
                <a16:creationId xmlns:a16="http://schemas.microsoft.com/office/drawing/2014/main" id="{417C7F51-EED0-F758-CA2B-1E036DC4924F}"/>
              </a:ext>
            </a:extLst>
          </p:cNvPr>
          <p:cNvSpPr txBox="1"/>
          <p:nvPr/>
        </p:nvSpPr>
        <p:spPr>
          <a:xfrm>
            <a:off x="8166970" y="6324600"/>
            <a:ext cx="977030" cy="378820"/>
          </a:xfrm>
          <a:prstGeom prst="rect">
            <a:avLst/>
          </a:prstGeom>
          <a:noFill/>
        </p:spPr>
        <p:txBody>
          <a:bodyPr wrap="square">
            <a:spAutoFit/>
          </a:bodyPr>
          <a:lstStyle/>
          <a:p>
            <a:r>
              <a:rPr lang="en-US" dirty="0">
                <a:solidFill>
                  <a:schemeClr val="bg1"/>
                </a:solidFill>
              </a:rPr>
              <a:t>Quizlet</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7106" name="Picture 2"/>
          <p:cNvPicPr>
            <a:picLocks noGrp="1" noChangeAspect="1" noChangeArrowheads="1"/>
          </p:cNvPicPr>
          <p:nvPr>
            <p:ph idx="1"/>
          </p:nvPr>
        </p:nvPicPr>
        <p:blipFill>
          <a:blip r:embed="rId3" cstate="print"/>
          <a:srcRect/>
          <a:stretch>
            <a:fillRect/>
          </a:stretch>
        </p:blipFill>
        <p:spPr bwMode="auto">
          <a:xfrm>
            <a:off x="685800" y="18824"/>
            <a:ext cx="7620000" cy="6861299"/>
          </a:xfrm>
          <a:prstGeom prst="rect">
            <a:avLst/>
          </a:prstGeom>
          <a:noFill/>
          <a:ln w="9525">
            <a:noFill/>
            <a:miter lim="800000"/>
            <a:headEnd/>
            <a:tailEnd/>
          </a:ln>
        </p:spPr>
      </p:pic>
      <p:sp>
        <p:nvSpPr>
          <p:cNvPr id="4" name="TextBox 3">
            <a:extLst>
              <a:ext uri="{FF2B5EF4-FFF2-40B4-BE49-F238E27FC236}">
                <a16:creationId xmlns:a16="http://schemas.microsoft.com/office/drawing/2014/main" id="{D7470D6C-BF7F-CE7C-D36E-B87299FBB698}"/>
              </a:ext>
            </a:extLst>
          </p:cNvPr>
          <p:cNvSpPr txBox="1"/>
          <p:nvPr/>
        </p:nvSpPr>
        <p:spPr>
          <a:xfrm>
            <a:off x="8194110" y="6457353"/>
            <a:ext cx="914400" cy="369332"/>
          </a:xfrm>
          <a:prstGeom prst="rect">
            <a:avLst/>
          </a:prstGeom>
          <a:noFill/>
        </p:spPr>
        <p:txBody>
          <a:bodyPr wrap="square">
            <a:spAutoFit/>
          </a:bodyPr>
          <a:lstStyle/>
          <a:p>
            <a:r>
              <a:rPr lang="en-US" dirty="0"/>
              <a:t>Quizlet</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4338" name="Picture 2"/>
          <p:cNvPicPr>
            <a:picLocks noGrp="1" noChangeAspect="1" noChangeArrowheads="1"/>
          </p:cNvPicPr>
          <p:nvPr>
            <p:ph idx="1"/>
          </p:nvPr>
        </p:nvPicPr>
        <p:blipFill>
          <a:blip r:embed="rId3" cstate="print"/>
          <a:srcRect/>
          <a:stretch>
            <a:fillRect/>
          </a:stretch>
        </p:blipFill>
        <p:spPr bwMode="auto">
          <a:xfrm>
            <a:off x="533400" y="0"/>
            <a:ext cx="7966587" cy="6784877"/>
          </a:xfrm>
          <a:prstGeom prst="rect">
            <a:avLst/>
          </a:prstGeom>
          <a:noFill/>
          <a:ln w="9525">
            <a:no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24581" y="-1"/>
            <a:ext cx="9119419" cy="6756661"/>
          </a:xfrm>
          <a:prstGeom prst="rect">
            <a:avLst/>
          </a:prstGeom>
          <a:noFill/>
          <a:ln w="9525">
            <a:noFill/>
            <a:miter lim="800000"/>
            <a:headEnd/>
            <a:tailEnd/>
          </a:ln>
        </p:spPr>
      </p:pic>
      <p:sp>
        <p:nvSpPr>
          <p:cNvPr id="4" name="TextBox 3">
            <a:extLst>
              <a:ext uri="{FF2B5EF4-FFF2-40B4-BE49-F238E27FC236}">
                <a16:creationId xmlns:a16="http://schemas.microsoft.com/office/drawing/2014/main" id="{2E876C30-3ED3-DCB7-9147-83252120ABE9}"/>
              </a:ext>
            </a:extLst>
          </p:cNvPr>
          <p:cNvSpPr txBox="1"/>
          <p:nvPr/>
        </p:nvSpPr>
        <p:spPr>
          <a:xfrm>
            <a:off x="8109559" y="6488668"/>
            <a:ext cx="1034441" cy="369332"/>
          </a:xfrm>
          <a:prstGeom prst="rect">
            <a:avLst/>
          </a:prstGeom>
          <a:noFill/>
        </p:spPr>
        <p:txBody>
          <a:bodyPr wrap="square">
            <a:spAutoFit/>
          </a:bodyPr>
          <a:lstStyle/>
          <a:p>
            <a:r>
              <a:rPr lang="en-US" dirty="0">
                <a:solidFill>
                  <a:schemeClr val="bg1"/>
                </a:solidFill>
              </a:rPr>
              <a:t>Quizlet</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0" y="457200"/>
            <a:ext cx="9209867" cy="5928852"/>
          </a:xfrm>
          <a:prstGeom prst="rect">
            <a:avLst/>
          </a:prstGeom>
          <a:noFill/>
          <a:ln w="9525">
            <a:noFill/>
            <a:miter lim="800000"/>
            <a:headEnd/>
            <a:tailEnd/>
          </a:ln>
        </p:spPr>
      </p:pic>
      <p:sp>
        <p:nvSpPr>
          <p:cNvPr id="4" name="TextBox 3">
            <a:extLst>
              <a:ext uri="{FF2B5EF4-FFF2-40B4-BE49-F238E27FC236}">
                <a16:creationId xmlns:a16="http://schemas.microsoft.com/office/drawing/2014/main" id="{61316E43-5D06-E17C-0A9C-FB7554B8406E}"/>
              </a:ext>
            </a:extLst>
          </p:cNvPr>
          <p:cNvSpPr txBox="1"/>
          <p:nvPr/>
        </p:nvSpPr>
        <p:spPr>
          <a:xfrm>
            <a:off x="8169058" y="6433159"/>
            <a:ext cx="974942" cy="369332"/>
          </a:xfrm>
          <a:prstGeom prst="rect">
            <a:avLst/>
          </a:prstGeom>
          <a:noFill/>
        </p:spPr>
        <p:txBody>
          <a:bodyPr wrap="square">
            <a:spAutoFit/>
          </a:bodyPr>
          <a:lstStyle/>
          <a:p>
            <a:r>
              <a:rPr lang="en-US" dirty="0"/>
              <a:t>NEJM</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lgn="ctr"/>
            <a:r>
              <a:rPr lang="en-US" dirty="0"/>
              <a:t>Kidney</a:t>
            </a:r>
          </a:p>
        </p:txBody>
      </p:sp>
      <p:pic>
        <p:nvPicPr>
          <p:cNvPr id="26626" name="Picture 2"/>
          <p:cNvPicPr>
            <a:picLocks noGrp="1" noChangeAspect="1" noChangeArrowheads="1"/>
          </p:cNvPicPr>
          <p:nvPr>
            <p:ph idx="1"/>
          </p:nvPr>
        </p:nvPicPr>
        <p:blipFill>
          <a:blip r:embed="rId3" cstate="print"/>
          <a:srcRect/>
          <a:stretch>
            <a:fillRect/>
          </a:stretch>
        </p:blipFill>
        <p:spPr bwMode="auto">
          <a:xfrm>
            <a:off x="1981200" y="1905000"/>
            <a:ext cx="5181600" cy="4708779"/>
          </a:xfrm>
          <a:prstGeom prst="rect">
            <a:avLst/>
          </a:prstGeom>
          <a:noFill/>
          <a:ln w="9525">
            <a:noFill/>
            <a:miter lim="800000"/>
            <a:headEnd/>
            <a:tailEnd/>
          </a:ln>
        </p:spPr>
      </p:pic>
      <p:sp>
        <p:nvSpPr>
          <p:cNvPr id="4" name="TextBox 3">
            <a:extLst>
              <a:ext uri="{FF2B5EF4-FFF2-40B4-BE49-F238E27FC236}">
                <a16:creationId xmlns:a16="http://schemas.microsoft.com/office/drawing/2014/main" id="{B4D5BE85-988D-6EF5-43EF-FE102F3CFDD3}"/>
              </a:ext>
            </a:extLst>
          </p:cNvPr>
          <p:cNvSpPr txBox="1"/>
          <p:nvPr/>
        </p:nvSpPr>
        <p:spPr>
          <a:xfrm>
            <a:off x="8039100" y="6356959"/>
            <a:ext cx="952500" cy="369332"/>
          </a:xfrm>
          <a:prstGeom prst="rect">
            <a:avLst/>
          </a:prstGeom>
          <a:noFill/>
        </p:spPr>
        <p:txBody>
          <a:bodyPr wrap="square">
            <a:spAutoFit/>
          </a:bodyPr>
          <a:lstStyle/>
          <a:p>
            <a:r>
              <a:rPr lang="en-US" dirty="0"/>
              <a:t>Quizlet</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457200"/>
            <a:ext cx="9144000" cy="533400"/>
          </a:xfrm>
        </p:spPr>
        <p:txBody>
          <a:bodyPr>
            <a:noAutofit/>
          </a:bodyPr>
          <a:lstStyle/>
          <a:p>
            <a:pPr algn="ctr"/>
            <a:r>
              <a:rPr lang="en-US" sz="3200" b="1" dirty="0"/>
              <a:t>Dialectic Materialistic Scheme for the Origin of Life</a:t>
            </a:r>
          </a:p>
        </p:txBody>
      </p:sp>
      <p:sp>
        <p:nvSpPr>
          <p:cNvPr id="35843" name="Text Box 3"/>
          <p:cNvSpPr txBox="1">
            <a:spLocks noChangeArrowheads="1"/>
          </p:cNvSpPr>
          <p:nvPr/>
        </p:nvSpPr>
        <p:spPr bwMode="auto">
          <a:xfrm>
            <a:off x="0" y="1279525"/>
            <a:ext cx="8616654" cy="430887"/>
          </a:xfrm>
          <a:prstGeom prst="rect">
            <a:avLst/>
          </a:prstGeom>
          <a:noFill/>
          <a:ln w="9525">
            <a:noFill/>
            <a:miter lim="800000"/>
            <a:headEnd/>
            <a:tailEnd/>
          </a:ln>
          <a:effectLst/>
        </p:spPr>
        <p:txBody>
          <a:bodyPr wrap="none">
            <a:spAutoFit/>
          </a:bodyPr>
          <a:lstStyle/>
          <a:p>
            <a:r>
              <a:rPr lang="en-US" sz="2200" b="1" dirty="0">
                <a:latin typeface="+mn-lt"/>
              </a:rPr>
              <a:t>Premise:  On its own, matter organized, combined and became living.</a:t>
            </a:r>
          </a:p>
        </p:txBody>
      </p:sp>
      <p:sp>
        <p:nvSpPr>
          <p:cNvPr id="35844" name="Line 4"/>
          <p:cNvSpPr>
            <a:spLocks noChangeShapeType="1"/>
          </p:cNvSpPr>
          <p:nvPr/>
        </p:nvSpPr>
        <p:spPr bwMode="auto">
          <a:xfrm>
            <a:off x="457200" y="2971800"/>
            <a:ext cx="1371600" cy="0"/>
          </a:xfrm>
          <a:prstGeom prst="line">
            <a:avLst/>
          </a:prstGeom>
          <a:noFill/>
          <a:ln w="57150">
            <a:solidFill>
              <a:schemeClr val="tx1"/>
            </a:solidFill>
            <a:round/>
            <a:headEnd/>
            <a:tailEnd/>
          </a:ln>
          <a:effectLst/>
        </p:spPr>
        <p:txBody>
          <a:bodyPr/>
          <a:lstStyle/>
          <a:p>
            <a:endParaRPr lang="en-US" dirty="0"/>
          </a:p>
        </p:txBody>
      </p:sp>
      <p:sp>
        <p:nvSpPr>
          <p:cNvPr id="35845" name="Line 5"/>
          <p:cNvSpPr>
            <a:spLocks noChangeShapeType="1"/>
          </p:cNvSpPr>
          <p:nvPr/>
        </p:nvSpPr>
        <p:spPr bwMode="auto">
          <a:xfrm>
            <a:off x="457200" y="3962400"/>
            <a:ext cx="1371600" cy="0"/>
          </a:xfrm>
          <a:prstGeom prst="line">
            <a:avLst/>
          </a:prstGeom>
          <a:noFill/>
          <a:ln w="57150">
            <a:solidFill>
              <a:schemeClr val="tx1"/>
            </a:solidFill>
            <a:round/>
            <a:headEnd/>
            <a:tailEnd/>
          </a:ln>
          <a:effectLst/>
        </p:spPr>
        <p:txBody>
          <a:bodyPr/>
          <a:lstStyle/>
          <a:p>
            <a:endParaRPr lang="en-US" dirty="0"/>
          </a:p>
        </p:txBody>
      </p:sp>
      <p:sp>
        <p:nvSpPr>
          <p:cNvPr id="35856" name="Line 16"/>
          <p:cNvSpPr>
            <a:spLocks noChangeShapeType="1"/>
          </p:cNvSpPr>
          <p:nvPr/>
        </p:nvSpPr>
        <p:spPr bwMode="auto">
          <a:xfrm>
            <a:off x="1828800" y="2971800"/>
            <a:ext cx="0" cy="990600"/>
          </a:xfrm>
          <a:prstGeom prst="line">
            <a:avLst/>
          </a:prstGeom>
          <a:noFill/>
          <a:ln w="57150">
            <a:solidFill>
              <a:schemeClr val="tx1"/>
            </a:solidFill>
            <a:round/>
            <a:headEnd/>
            <a:tailEnd/>
          </a:ln>
          <a:effectLst/>
        </p:spPr>
        <p:txBody>
          <a:bodyPr/>
          <a:lstStyle/>
          <a:p>
            <a:endParaRPr lang="en-US" dirty="0"/>
          </a:p>
        </p:txBody>
      </p:sp>
      <p:sp>
        <p:nvSpPr>
          <p:cNvPr id="35862" name="Text Box 22"/>
          <p:cNvSpPr txBox="1">
            <a:spLocks noChangeArrowheads="1"/>
          </p:cNvSpPr>
          <p:nvPr/>
        </p:nvSpPr>
        <p:spPr bwMode="auto">
          <a:xfrm>
            <a:off x="381000" y="3581400"/>
            <a:ext cx="1332416"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Inorganics</a:t>
            </a:r>
          </a:p>
        </p:txBody>
      </p:sp>
      <p:sp>
        <p:nvSpPr>
          <p:cNvPr id="35864" name="Text Box 24"/>
          <p:cNvSpPr txBox="1">
            <a:spLocks noChangeArrowheads="1"/>
          </p:cNvSpPr>
          <p:nvPr/>
        </p:nvSpPr>
        <p:spPr bwMode="auto">
          <a:xfrm>
            <a:off x="381000" y="2590800"/>
            <a:ext cx="1332416"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Inorganics</a:t>
            </a:r>
          </a:p>
        </p:txBody>
      </p:sp>
      <p:sp>
        <p:nvSpPr>
          <p:cNvPr id="35873" name="Line 33"/>
          <p:cNvSpPr>
            <a:spLocks noChangeShapeType="1"/>
          </p:cNvSpPr>
          <p:nvPr/>
        </p:nvSpPr>
        <p:spPr bwMode="auto">
          <a:xfrm>
            <a:off x="457200" y="4648200"/>
            <a:ext cx="0" cy="1219200"/>
          </a:xfrm>
          <a:prstGeom prst="line">
            <a:avLst/>
          </a:prstGeom>
          <a:noFill/>
          <a:ln w="28575">
            <a:solidFill>
              <a:srgbClr val="FF3300"/>
            </a:solidFill>
            <a:round/>
            <a:headEnd/>
            <a:tailEnd/>
          </a:ln>
          <a:effectLst/>
        </p:spPr>
        <p:txBody>
          <a:bodyPr/>
          <a:lstStyle/>
          <a:p>
            <a:endParaRPr lang="en-US" dirty="0"/>
          </a:p>
        </p:txBody>
      </p:sp>
      <p:sp>
        <p:nvSpPr>
          <p:cNvPr id="35874" name="Line 34"/>
          <p:cNvSpPr>
            <a:spLocks noChangeShapeType="1"/>
          </p:cNvSpPr>
          <p:nvPr/>
        </p:nvSpPr>
        <p:spPr bwMode="auto">
          <a:xfrm>
            <a:off x="1828800" y="4648200"/>
            <a:ext cx="0" cy="1219200"/>
          </a:xfrm>
          <a:prstGeom prst="line">
            <a:avLst/>
          </a:prstGeom>
          <a:noFill/>
          <a:ln w="28575">
            <a:solidFill>
              <a:srgbClr val="FF3300"/>
            </a:solidFill>
            <a:round/>
            <a:headEnd/>
            <a:tailEnd/>
          </a:ln>
          <a:effectLst/>
        </p:spPr>
        <p:txBody>
          <a:bodyPr/>
          <a:lstStyle/>
          <a:p>
            <a:endParaRPr lang="en-US" dirty="0"/>
          </a:p>
        </p:txBody>
      </p:sp>
      <p:sp>
        <p:nvSpPr>
          <p:cNvPr id="35880" name="Text Box 40"/>
          <p:cNvSpPr txBox="1">
            <a:spLocks noChangeArrowheads="1"/>
          </p:cNvSpPr>
          <p:nvPr/>
        </p:nvSpPr>
        <p:spPr bwMode="auto">
          <a:xfrm>
            <a:off x="365125" y="4202113"/>
            <a:ext cx="1451038" cy="430887"/>
          </a:xfrm>
          <a:prstGeom prst="rect">
            <a:avLst/>
          </a:prstGeom>
          <a:noFill/>
          <a:ln w="9525">
            <a:noFill/>
            <a:miter lim="800000"/>
            <a:headEnd/>
            <a:tailEnd/>
          </a:ln>
          <a:effectLst/>
        </p:spPr>
        <p:txBody>
          <a:bodyPr wrap="none">
            <a:spAutoFit/>
          </a:bodyPr>
          <a:lstStyle/>
          <a:p>
            <a:r>
              <a:rPr lang="en-US" sz="2200" b="1" dirty="0">
                <a:latin typeface="+mn-lt"/>
              </a:rPr>
              <a:t>Examples:</a:t>
            </a:r>
          </a:p>
        </p:txBody>
      </p:sp>
      <p:sp>
        <p:nvSpPr>
          <p:cNvPr id="35881" name="Text Box 41"/>
          <p:cNvSpPr txBox="1">
            <a:spLocks noChangeArrowheads="1"/>
          </p:cNvSpPr>
          <p:nvPr/>
        </p:nvSpPr>
        <p:spPr bwMode="auto">
          <a:xfrm>
            <a:off x="441325" y="4608513"/>
            <a:ext cx="1471878" cy="1323439"/>
          </a:xfrm>
          <a:prstGeom prst="rect">
            <a:avLst/>
          </a:prstGeom>
          <a:noFill/>
          <a:ln w="9525">
            <a:noFill/>
            <a:miter lim="800000"/>
            <a:headEnd/>
            <a:tailEnd/>
          </a:ln>
          <a:effectLst/>
        </p:spPr>
        <p:txBody>
          <a:bodyPr wrap="none">
            <a:spAutoFit/>
          </a:bodyPr>
          <a:lstStyle/>
          <a:p>
            <a:r>
              <a:rPr lang="en-US" sz="2000" b="1" dirty="0">
                <a:latin typeface="+mn-lt"/>
              </a:rPr>
              <a:t>Carbon  C</a:t>
            </a:r>
          </a:p>
          <a:p>
            <a:r>
              <a:rPr lang="en-US" sz="2000" b="1" dirty="0">
                <a:latin typeface="+mn-lt"/>
              </a:rPr>
              <a:t>Oxygen  O</a:t>
            </a:r>
          </a:p>
          <a:p>
            <a:r>
              <a:rPr lang="en-US" sz="2000" b="1" dirty="0">
                <a:latin typeface="+mn-lt"/>
              </a:rPr>
              <a:t>Iron       Fe</a:t>
            </a:r>
          </a:p>
          <a:p>
            <a:r>
              <a:rPr lang="en-US" sz="2000" b="1" dirty="0">
                <a:latin typeface="+mn-lt"/>
              </a:rPr>
              <a:t>Water  H2O</a:t>
            </a:r>
          </a:p>
        </p:txBody>
      </p:sp>
      <p:sp>
        <p:nvSpPr>
          <p:cNvPr id="35887" name="Text Box 47"/>
          <p:cNvSpPr txBox="1">
            <a:spLocks noChangeArrowheads="1"/>
          </p:cNvSpPr>
          <p:nvPr/>
        </p:nvSpPr>
        <p:spPr bwMode="auto">
          <a:xfrm>
            <a:off x="441324" y="6030913"/>
            <a:ext cx="6984205" cy="461665"/>
          </a:xfrm>
          <a:prstGeom prst="rect">
            <a:avLst/>
          </a:prstGeom>
          <a:noFill/>
          <a:ln w="9525">
            <a:noFill/>
            <a:miter lim="800000"/>
            <a:headEnd/>
            <a:tailEnd/>
          </a:ln>
          <a:effectLst/>
        </p:spPr>
        <p:txBody>
          <a:bodyPr wrap="square">
            <a:spAutoFit/>
          </a:bodyPr>
          <a:lstStyle/>
          <a:p>
            <a:r>
              <a:rPr lang="en-US" sz="2400" b="1" dirty="0">
                <a:latin typeface="+mn-lt"/>
              </a:rPr>
              <a:t>                                    </a:t>
            </a:r>
          </a:p>
        </p:txBody>
      </p:sp>
    </p:spTree>
    <p:extLst>
      <p:ext uri="{BB962C8B-B14F-4D97-AF65-F5344CB8AC3E}">
        <p14:creationId xmlns:p14="http://schemas.microsoft.com/office/powerpoint/2010/main" val="1179840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304800" y="0"/>
            <a:ext cx="8440994" cy="6798015"/>
          </a:xfrm>
          <a:prstGeom prst="rect">
            <a:avLst/>
          </a:prstGeom>
          <a:noFill/>
          <a:ln w="9525">
            <a:noFill/>
            <a:miter lim="800000"/>
            <a:headEnd/>
            <a:tailEnd/>
          </a:ln>
        </p:spPr>
      </p:pic>
      <p:sp>
        <p:nvSpPr>
          <p:cNvPr id="4" name="TextBox 3">
            <a:extLst>
              <a:ext uri="{FF2B5EF4-FFF2-40B4-BE49-F238E27FC236}">
                <a16:creationId xmlns:a16="http://schemas.microsoft.com/office/drawing/2014/main" id="{EBBE7BC5-08FD-BE6F-A956-6DE468679451}"/>
              </a:ext>
            </a:extLst>
          </p:cNvPr>
          <p:cNvSpPr txBox="1"/>
          <p:nvPr/>
        </p:nvSpPr>
        <p:spPr>
          <a:xfrm>
            <a:off x="7772939" y="6417201"/>
            <a:ext cx="990600" cy="369332"/>
          </a:xfrm>
          <a:prstGeom prst="rect">
            <a:avLst/>
          </a:prstGeom>
          <a:noFill/>
        </p:spPr>
        <p:txBody>
          <a:bodyPr wrap="square">
            <a:spAutoFit/>
          </a:bodyPr>
          <a:lstStyle/>
          <a:p>
            <a:r>
              <a:rPr lang="en-US" dirty="0">
                <a:solidFill>
                  <a:schemeClr val="bg1"/>
                </a:solidFill>
              </a:rPr>
              <a:t>Quizlet</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42" name="Picture 2"/>
          <p:cNvPicPr>
            <a:picLocks noGrp="1" noChangeAspect="1" noChangeArrowheads="1"/>
          </p:cNvPicPr>
          <p:nvPr>
            <p:ph idx="1"/>
          </p:nvPr>
        </p:nvPicPr>
        <p:blipFill>
          <a:blip r:embed="rId3" cstate="print"/>
          <a:srcRect/>
          <a:stretch>
            <a:fillRect/>
          </a:stretch>
        </p:blipFill>
        <p:spPr bwMode="auto">
          <a:xfrm>
            <a:off x="34413" y="457200"/>
            <a:ext cx="9109587" cy="5753423"/>
          </a:xfrm>
          <a:prstGeom prst="rect">
            <a:avLst/>
          </a:prstGeom>
          <a:noFill/>
          <a:ln w="9525">
            <a:noFill/>
            <a:miter lim="800000"/>
            <a:headEnd/>
            <a:tailEnd/>
          </a:ln>
        </p:spPr>
      </p:pic>
      <p:sp>
        <p:nvSpPr>
          <p:cNvPr id="6" name="TextBox 5">
            <a:extLst>
              <a:ext uri="{FF2B5EF4-FFF2-40B4-BE49-F238E27FC236}">
                <a16:creationId xmlns:a16="http://schemas.microsoft.com/office/drawing/2014/main" id="{8FF2EAE7-A3F1-9C91-8DA1-7D1DC9105554}"/>
              </a:ext>
            </a:extLst>
          </p:cNvPr>
          <p:cNvSpPr txBox="1"/>
          <p:nvPr/>
        </p:nvSpPr>
        <p:spPr>
          <a:xfrm>
            <a:off x="6705600" y="5832940"/>
            <a:ext cx="2438400" cy="369332"/>
          </a:xfrm>
          <a:prstGeom prst="rect">
            <a:avLst/>
          </a:prstGeom>
          <a:noFill/>
        </p:spPr>
        <p:txBody>
          <a:bodyPr wrap="square">
            <a:spAutoFit/>
          </a:bodyPr>
          <a:lstStyle/>
          <a:p>
            <a:r>
              <a:rPr lang="en-US" dirty="0" err="1">
                <a:solidFill>
                  <a:schemeClr val="bg1"/>
                </a:solidFill>
              </a:rPr>
              <a:t>Haisook</a:t>
            </a:r>
            <a:r>
              <a:rPr lang="en-US" dirty="0">
                <a:solidFill>
                  <a:schemeClr val="bg1"/>
                </a:solidFill>
              </a:rPr>
              <a:t> at Wikipedia</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6082" name="Picture 2"/>
          <p:cNvPicPr>
            <a:picLocks noGrp="1" noChangeAspect="1" noChangeArrowheads="1"/>
          </p:cNvPicPr>
          <p:nvPr>
            <p:ph idx="1"/>
          </p:nvPr>
        </p:nvPicPr>
        <p:blipFill>
          <a:blip r:embed="rId3" cstate="print"/>
          <a:srcRect/>
          <a:stretch>
            <a:fillRect/>
          </a:stretch>
        </p:blipFill>
        <p:spPr bwMode="auto">
          <a:xfrm>
            <a:off x="685800" y="0"/>
            <a:ext cx="7696200" cy="6830946"/>
          </a:xfrm>
          <a:prstGeom prst="rect">
            <a:avLst/>
          </a:prstGeom>
          <a:noFill/>
          <a:ln w="9525">
            <a:noFill/>
            <a:miter lim="800000"/>
            <a:headEnd/>
            <a:tailEnd/>
          </a:ln>
        </p:spPr>
      </p:pic>
      <p:sp>
        <p:nvSpPr>
          <p:cNvPr id="3" name="TextBox 2">
            <a:extLst>
              <a:ext uri="{FF2B5EF4-FFF2-40B4-BE49-F238E27FC236}">
                <a16:creationId xmlns:a16="http://schemas.microsoft.com/office/drawing/2014/main" id="{0E119907-34CB-4001-7FC9-B418E1BFAAD4}"/>
              </a:ext>
            </a:extLst>
          </p:cNvPr>
          <p:cNvSpPr txBox="1"/>
          <p:nvPr/>
        </p:nvSpPr>
        <p:spPr>
          <a:xfrm>
            <a:off x="717115" y="6324600"/>
            <a:ext cx="1752600" cy="800219"/>
          </a:xfrm>
          <a:prstGeom prst="rect">
            <a:avLst/>
          </a:prstGeom>
          <a:noFill/>
        </p:spPr>
        <p:txBody>
          <a:bodyPr wrap="square" rtlCol="0">
            <a:spAutoFit/>
          </a:bodyPr>
          <a:lstStyle/>
          <a:p>
            <a:r>
              <a:rPr lang="en-US" sz="1400" dirty="0">
                <a:solidFill>
                  <a:schemeClr val="bg1"/>
                </a:solidFill>
              </a:rPr>
              <a:t>Mikael </a:t>
            </a:r>
            <a:r>
              <a:rPr lang="en-US" sz="1400" dirty="0" err="1">
                <a:solidFill>
                  <a:schemeClr val="bg1"/>
                </a:solidFill>
              </a:rPr>
              <a:t>Haggstrom</a:t>
            </a:r>
            <a:endParaRPr lang="en-US" sz="1400" dirty="0">
              <a:solidFill>
                <a:schemeClr val="bg1"/>
              </a:solidFill>
            </a:endParaRPr>
          </a:p>
          <a:p>
            <a:r>
              <a:rPr lang="en-US" sz="1400" dirty="0">
                <a:solidFill>
                  <a:schemeClr val="bg1"/>
                </a:solidFill>
              </a:rPr>
              <a:t>Wikipedia</a:t>
            </a:r>
          </a:p>
          <a:p>
            <a:endParaRPr lang="en-US" dirty="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6386" name="Picture 2"/>
          <p:cNvPicPr>
            <a:picLocks noGrp="1" noChangeAspect="1" noChangeArrowheads="1"/>
          </p:cNvPicPr>
          <p:nvPr>
            <p:ph idx="1"/>
          </p:nvPr>
        </p:nvPicPr>
        <p:blipFill>
          <a:blip r:embed="rId3" cstate="print"/>
          <a:srcRect/>
          <a:stretch>
            <a:fillRect/>
          </a:stretch>
        </p:blipFill>
        <p:spPr bwMode="auto">
          <a:xfrm>
            <a:off x="0" y="9832"/>
            <a:ext cx="9106606" cy="6848168"/>
          </a:xfrm>
          <a:prstGeom prst="rect">
            <a:avLst/>
          </a:prstGeom>
          <a:noFill/>
          <a:ln w="9525">
            <a:noFill/>
            <a:miter lim="800000"/>
            <a:headEnd/>
            <a:tailEnd/>
          </a:ln>
        </p:spPr>
      </p:pic>
      <p:sp>
        <p:nvSpPr>
          <p:cNvPr id="4" name="TextBox 3">
            <a:extLst>
              <a:ext uri="{FF2B5EF4-FFF2-40B4-BE49-F238E27FC236}">
                <a16:creationId xmlns:a16="http://schemas.microsoft.com/office/drawing/2014/main" id="{83BD0834-F010-7AB1-2D88-D92AB4B8D516}"/>
              </a:ext>
            </a:extLst>
          </p:cNvPr>
          <p:cNvSpPr txBox="1"/>
          <p:nvPr/>
        </p:nvSpPr>
        <p:spPr>
          <a:xfrm>
            <a:off x="5334000" y="6324600"/>
            <a:ext cx="5181600" cy="369332"/>
          </a:xfrm>
          <a:prstGeom prst="rect">
            <a:avLst/>
          </a:prstGeom>
          <a:noFill/>
        </p:spPr>
        <p:txBody>
          <a:bodyPr wrap="square">
            <a:spAutoFit/>
          </a:bodyPr>
          <a:lstStyle/>
          <a:p>
            <a:r>
              <a:rPr lang="en-US" dirty="0"/>
              <a:t>S. Nielson Anatomy of the Kidney</a:t>
            </a:r>
            <a:endParaRPr lang="en-US" dirty="0">
              <a:solidFill>
                <a:schemeClr val="bg1"/>
              </a:solidFill>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482" name="Picture 2"/>
          <p:cNvPicPr>
            <a:picLocks noGrp="1" noChangeAspect="1" noChangeArrowheads="1"/>
          </p:cNvPicPr>
          <p:nvPr>
            <p:ph idx="1"/>
          </p:nvPr>
        </p:nvPicPr>
        <p:blipFill>
          <a:blip r:embed="rId3" cstate="print"/>
          <a:srcRect/>
          <a:stretch>
            <a:fillRect/>
          </a:stretch>
        </p:blipFill>
        <p:spPr bwMode="auto">
          <a:xfrm>
            <a:off x="-19338" y="381000"/>
            <a:ext cx="9155964" cy="6061587"/>
          </a:xfrm>
          <a:prstGeom prst="rect">
            <a:avLst/>
          </a:prstGeom>
          <a:noFill/>
          <a:ln w="9525">
            <a:noFill/>
            <a:miter lim="800000"/>
            <a:headEnd/>
            <a:tailEnd/>
          </a:ln>
        </p:spPr>
      </p:pic>
      <p:sp>
        <p:nvSpPr>
          <p:cNvPr id="4" name="TextBox 3">
            <a:extLst>
              <a:ext uri="{FF2B5EF4-FFF2-40B4-BE49-F238E27FC236}">
                <a16:creationId xmlns:a16="http://schemas.microsoft.com/office/drawing/2014/main" id="{6D2BE0DC-EA5A-481A-66D2-1C555F9AEB29}"/>
              </a:ext>
            </a:extLst>
          </p:cNvPr>
          <p:cNvSpPr txBox="1"/>
          <p:nvPr/>
        </p:nvSpPr>
        <p:spPr>
          <a:xfrm>
            <a:off x="8077200" y="6477000"/>
            <a:ext cx="914400" cy="381000"/>
          </a:xfrm>
          <a:prstGeom prst="rect">
            <a:avLst/>
          </a:prstGeom>
          <a:noFill/>
        </p:spPr>
        <p:txBody>
          <a:bodyPr wrap="square">
            <a:spAutoFit/>
          </a:bodyPr>
          <a:lstStyle/>
          <a:p>
            <a:r>
              <a:rPr lang="en-US" dirty="0"/>
              <a:t>Quizlet</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266" name="Picture 2"/>
          <p:cNvPicPr>
            <a:picLocks noGrp="1" noChangeAspect="1" noChangeArrowheads="1"/>
          </p:cNvPicPr>
          <p:nvPr>
            <p:ph idx="1"/>
          </p:nvPr>
        </p:nvPicPr>
        <p:blipFill>
          <a:blip r:embed="rId3" cstate="print"/>
          <a:srcRect/>
          <a:stretch>
            <a:fillRect/>
          </a:stretch>
        </p:blipFill>
        <p:spPr bwMode="auto">
          <a:xfrm>
            <a:off x="685800" y="0"/>
            <a:ext cx="7772400" cy="6862341"/>
          </a:xfrm>
          <a:prstGeom prst="rect">
            <a:avLst/>
          </a:prstGeom>
          <a:noFill/>
          <a:ln w="9525">
            <a:noFill/>
            <a:miter lim="800000"/>
            <a:headEnd/>
            <a:tailEnd/>
          </a:ln>
        </p:spPr>
      </p:pic>
      <p:sp>
        <p:nvSpPr>
          <p:cNvPr id="3" name="TextBox 2">
            <a:extLst>
              <a:ext uri="{FF2B5EF4-FFF2-40B4-BE49-F238E27FC236}">
                <a16:creationId xmlns:a16="http://schemas.microsoft.com/office/drawing/2014/main" id="{E56D04A1-25F9-2B1A-D341-AF4B4962522C}"/>
              </a:ext>
            </a:extLst>
          </p:cNvPr>
          <p:cNvSpPr txBox="1"/>
          <p:nvPr/>
        </p:nvSpPr>
        <p:spPr>
          <a:xfrm>
            <a:off x="3453008" y="6488668"/>
            <a:ext cx="5257800" cy="369332"/>
          </a:xfrm>
          <a:prstGeom prst="rect">
            <a:avLst/>
          </a:prstGeom>
          <a:noFill/>
        </p:spPr>
        <p:txBody>
          <a:bodyPr wrap="square" rtlCol="0">
            <a:spAutoFit/>
          </a:bodyPr>
          <a:lstStyle/>
          <a:p>
            <a:r>
              <a:rPr lang="en-US" dirty="0">
                <a:solidFill>
                  <a:schemeClr val="bg1"/>
                </a:solidFill>
              </a:rPr>
              <a:t>Journal of Clinical Investigation (Farquhar, 2006).</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pPr algn="ctr"/>
            <a:r>
              <a:rPr lang="en-US" dirty="0"/>
              <a:t>Psalm 104:24</a:t>
            </a:r>
          </a:p>
        </p:txBody>
      </p:sp>
      <p:sp>
        <p:nvSpPr>
          <p:cNvPr id="3" name="Content Placeholder 2"/>
          <p:cNvSpPr>
            <a:spLocks noGrp="1"/>
          </p:cNvSpPr>
          <p:nvPr>
            <p:ph idx="1"/>
          </p:nvPr>
        </p:nvSpPr>
        <p:spPr/>
        <p:txBody>
          <a:bodyPr/>
          <a:lstStyle/>
          <a:p>
            <a:pPr algn="just">
              <a:buNone/>
            </a:pPr>
            <a:r>
              <a:rPr lang="en-US" sz="4400" dirty="0"/>
              <a:t>O Lord, how many are Your works!  In wisdom You have made them all.  The earth is full of Your possessions.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457200"/>
            <a:ext cx="9144000" cy="533400"/>
          </a:xfrm>
        </p:spPr>
        <p:txBody>
          <a:bodyPr>
            <a:noAutofit/>
          </a:bodyPr>
          <a:lstStyle/>
          <a:p>
            <a:pPr algn="ctr"/>
            <a:r>
              <a:rPr lang="en-US" sz="3200" b="1" dirty="0"/>
              <a:t>Dialectic Materialistic Scheme for the Origin of Life</a:t>
            </a:r>
          </a:p>
        </p:txBody>
      </p:sp>
      <p:sp>
        <p:nvSpPr>
          <p:cNvPr id="35843" name="Text Box 3"/>
          <p:cNvSpPr txBox="1">
            <a:spLocks noChangeArrowheads="1"/>
          </p:cNvSpPr>
          <p:nvPr/>
        </p:nvSpPr>
        <p:spPr bwMode="auto">
          <a:xfrm>
            <a:off x="0" y="1279525"/>
            <a:ext cx="8616654" cy="430887"/>
          </a:xfrm>
          <a:prstGeom prst="rect">
            <a:avLst/>
          </a:prstGeom>
          <a:noFill/>
          <a:ln w="9525">
            <a:noFill/>
            <a:miter lim="800000"/>
            <a:headEnd/>
            <a:tailEnd/>
          </a:ln>
          <a:effectLst/>
        </p:spPr>
        <p:txBody>
          <a:bodyPr wrap="none">
            <a:spAutoFit/>
          </a:bodyPr>
          <a:lstStyle/>
          <a:p>
            <a:r>
              <a:rPr lang="en-US" sz="2200" b="1" dirty="0">
                <a:latin typeface="+mn-lt"/>
              </a:rPr>
              <a:t>Premise:  On its own, matter organized, combined and became living.</a:t>
            </a:r>
          </a:p>
        </p:txBody>
      </p:sp>
      <p:sp>
        <p:nvSpPr>
          <p:cNvPr id="35844" name="Line 4"/>
          <p:cNvSpPr>
            <a:spLocks noChangeShapeType="1"/>
          </p:cNvSpPr>
          <p:nvPr/>
        </p:nvSpPr>
        <p:spPr bwMode="auto">
          <a:xfrm>
            <a:off x="457200" y="2971800"/>
            <a:ext cx="1371600" cy="0"/>
          </a:xfrm>
          <a:prstGeom prst="line">
            <a:avLst/>
          </a:prstGeom>
          <a:noFill/>
          <a:ln w="57150">
            <a:solidFill>
              <a:schemeClr val="tx1"/>
            </a:solidFill>
            <a:round/>
            <a:headEnd/>
            <a:tailEnd/>
          </a:ln>
          <a:effectLst/>
        </p:spPr>
        <p:txBody>
          <a:bodyPr/>
          <a:lstStyle/>
          <a:p>
            <a:endParaRPr lang="en-US" dirty="0"/>
          </a:p>
        </p:txBody>
      </p:sp>
      <p:sp>
        <p:nvSpPr>
          <p:cNvPr id="35845" name="Line 5"/>
          <p:cNvSpPr>
            <a:spLocks noChangeShapeType="1"/>
          </p:cNvSpPr>
          <p:nvPr/>
        </p:nvSpPr>
        <p:spPr bwMode="auto">
          <a:xfrm>
            <a:off x="457200" y="3962400"/>
            <a:ext cx="1371600" cy="0"/>
          </a:xfrm>
          <a:prstGeom prst="line">
            <a:avLst/>
          </a:prstGeom>
          <a:noFill/>
          <a:ln w="57150">
            <a:solidFill>
              <a:schemeClr val="tx1"/>
            </a:solidFill>
            <a:round/>
            <a:headEnd/>
            <a:tailEnd/>
          </a:ln>
          <a:effectLst/>
        </p:spPr>
        <p:txBody>
          <a:bodyPr/>
          <a:lstStyle/>
          <a:p>
            <a:endParaRPr lang="en-US" dirty="0"/>
          </a:p>
        </p:txBody>
      </p:sp>
      <p:sp>
        <p:nvSpPr>
          <p:cNvPr id="35846" name="Line 6"/>
          <p:cNvSpPr>
            <a:spLocks noChangeShapeType="1"/>
          </p:cNvSpPr>
          <p:nvPr/>
        </p:nvSpPr>
        <p:spPr bwMode="auto">
          <a:xfrm>
            <a:off x="1828800" y="3429000"/>
            <a:ext cx="1371600" cy="0"/>
          </a:xfrm>
          <a:prstGeom prst="line">
            <a:avLst/>
          </a:prstGeom>
          <a:noFill/>
          <a:ln w="57150">
            <a:solidFill>
              <a:schemeClr val="tx1"/>
            </a:solidFill>
            <a:round/>
            <a:headEnd/>
            <a:tailEnd/>
          </a:ln>
          <a:effectLst/>
        </p:spPr>
        <p:txBody>
          <a:bodyPr/>
          <a:lstStyle/>
          <a:p>
            <a:endParaRPr lang="en-US" dirty="0"/>
          </a:p>
        </p:txBody>
      </p:sp>
      <p:sp>
        <p:nvSpPr>
          <p:cNvPr id="35849" name="Line 9"/>
          <p:cNvSpPr>
            <a:spLocks noChangeShapeType="1"/>
          </p:cNvSpPr>
          <p:nvPr/>
        </p:nvSpPr>
        <p:spPr bwMode="auto">
          <a:xfrm>
            <a:off x="1828800" y="2438400"/>
            <a:ext cx="1371600" cy="0"/>
          </a:xfrm>
          <a:prstGeom prst="line">
            <a:avLst/>
          </a:prstGeom>
          <a:noFill/>
          <a:ln w="57150">
            <a:solidFill>
              <a:schemeClr val="tx1"/>
            </a:solidFill>
            <a:round/>
            <a:headEnd/>
            <a:tailEnd/>
          </a:ln>
          <a:effectLst/>
        </p:spPr>
        <p:txBody>
          <a:bodyPr/>
          <a:lstStyle/>
          <a:p>
            <a:endParaRPr lang="en-US" dirty="0"/>
          </a:p>
        </p:txBody>
      </p:sp>
      <p:sp>
        <p:nvSpPr>
          <p:cNvPr id="35856" name="Line 16"/>
          <p:cNvSpPr>
            <a:spLocks noChangeShapeType="1"/>
          </p:cNvSpPr>
          <p:nvPr/>
        </p:nvSpPr>
        <p:spPr bwMode="auto">
          <a:xfrm>
            <a:off x="1828800" y="2971800"/>
            <a:ext cx="0" cy="990600"/>
          </a:xfrm>
          <a:prstGeom prst="line">
            <a:avLst/>
          </a:prstGeom>
          <a:noFill/>
          <a:ln w="57150">
            <a:solidFill>
              <a:schemeClr val="tx1"/>
            </a:solidFill>
            <a:round/>
            <a:headEnd/>
            <a:tailEnd/>
          </a:ln>
          <a:effectLst/>
        </p:spPr>
        <p:txBody>
          <a:bodyPr/>
          <a:lstStyle/>
          <a:p>
            <a:endParaRPr lang="en-US" dirty="0"/>
          </a:p>
        </p:txBody>
      </p:sp>
      <p:sp>
        <p:nvSpPr>
          <p:cNvPr id="35857" name="Line 17"/>
          <p:cNvSpPr>
            <a:spLocks noChangeShapeType="1"/>
          </p:cNvSpPr>
          <p:nvPr/>
        </p:nvSpPr>
        <p:spPr bwMode="auto">
          <a:xfrm>
            <a:off x="3200400" y="2438400"/>
            <a:ext cx="0" cy="990600"/>
          </a:xfrm>
          <a:prstGeom prst="line">
            <a:avLst/>
          </a:prstGeom>
          <a:noFill/>
          <a:ln w="57150">
            <a:solidFill>
              <a:schemeClr val="tx1"/>
            </a:solidFill>
            <a:round/>
            <a:headEnd/>
            <a:tailEnd/>
          </a:ln>
          <a:effectLst/>
        </p:spPr>
        <p:txBody>
          <a:bodyPr/>
          <a:lstStyle/>
          <a:p>
            <a:endParaRPr lang="en-US" dirty="0"/>
          </a:p>
        </p:txBody>
      </p:sp>
      <p:sp>
        <p:nvSpPr>
          <p:cNvPr id="35861" name="Text Box 21"/>
          <p:cNvSpPr txBox="1">
            <a:spLocks noChangeArrowheads="1"/>
          </p:cNvSpPr>
          <p:nvPr/>
        </p:nvSpPr>
        <p:spPr bwMode="auto">
          <a:xfrm>
            <a:off x="1905000" y="2057400"/>
            <a:ext cx="1165704"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Organics</a:t>
            </a:r>
          </a:p>
        </p:txBody>
      </p:sp>
      <p:sp>
        <p:nvSpPr>
          <p:cNvPr id="35862" name="Text Box 22"/>
          <p:cNvSpPr txBox="1">
            <a:spLocks noChangeArrowheads="1"/>
          </p:cNvSpPr>
          <p:nvPr/>
        </p:nvSpPr>
        <p:spPr bwMode="auto">
          <a:xfrm>
            <a:off x="381000" y="3581400"/>
            <a:ext cx="1332416"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Inorganics</a:t>
            </a:r>
          </a:p>
        </p:txBody>
      </p:sp>
      <p:sp>
        <p:nvSpPr>
          <p:cNvPr id="35864" name="Text Box 24"/>
          <p:cNvSpPr txBox="1">
            <a:spLocks noChangeArrowheads="1"/>
          </p:cNvSpPr>
          <p:nvPr/>
        </p:nvSpPr>
        <p:spPr bwMode="auto">
          <a:xfrm>
            <a:off x="381000" y="2590800"/>
            <a:ext cx="1332416"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Inorganics</a:t>
            </a:r>
          </a:p>
        </p:txBody>
      </p:sp>
      <p:sp>
        <p:nvSpPr>
          <p:cNvPr id="35865" name="Text Box 25"/>
          <p:cNvSpPr txBox="1">
            <a:spLocks noChangeArrowheads="1"/>
          </p:cNvSpPr>
          <p:nvPr/>
        </p:nvSpPr>
        <p:spPr bwMode="auto">
          <a:xfrm>
            <a:off x="1905000" y="3048000"/>
            <a:ext cx="119936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Organics</a:t>
            </a:r>
          </a:p>
        </p:txBody>
      </p:sp>
      <p:sp>
        <p:nvSpPr>
          <p:cNvPr id="35873" name="Line 33"/>
          <p:cNvSpPr>
            <a:spLocks noChangeShapeType="1"/>
          </p:cNvSpPr>
          <p:nvPr/>
        </p:nvSpPr>
        <p:spPr bwMode="auto">
          <a:xfrm>
            <a:off x="457200" y="4648200"/>
            <a:ext cx="0" cy="1219200"/>
          </a:xfrm>
          <a:prstGeom prst="line">
            <a:avLst/>
          </a:prstGeom>
          <a:noFill/>
          <a:ln w="28575">
            <a:solidFill>
              <a:srgbClr val="FF3300"/>
            </a:solidFill>
            <a:round/>
            <a:headEnd/>
            <a:tailEnd/>
          </a:ln>
          <a:effectLst/>
        </p:spPr>
        <p:txBody>
          <a:bodyPr/>
          <a:lstStyle/>
          <a:p>
            <a:endParaRPr lang="en-US" dirty="0"/>
          </a:p>
        </p:txBody>
      </p:sp>
      <p:sp>
        <p:nvSpPr>
          <p:cNvPr id="35874" name="Line 34"/>
          <p:cNvSpPr>
            <a:spLocks noChangeShapeType="1"/>
          </p:cNvSpPr>
          <p:nvPr/>
        </p:nvSpPr>
        <p:spPr bwMode="auto">
          <a:xfrm>
            <a:off x="1828800" y="4648200"/>
            <a:ext cx="0" cy="1219200"/>
          </a:xfrm>
          <a:prstGeom prst="line">
            <a:avLst/>
          </a:prstGeom>
          <a:noFill/>
          <a:ln w="28575">
            <a:solidFill>
              <a:srgbClr val="FF3300"/>
            </a:solidFill>
            <a:round/>
            <a:headEnd/>
            <a:tailEnd/>
          </a:ln>
          <a:effectLst/>
        </p:spPr>
        <p:txBody>
          <a:bodyPr/>
          <a:lstStyle/>
          <a:p>
            <a:endParaRPr lang="en-US" dirty="0"/>
          </a:p>
        </p:txBody>
      </p:sp>
      <p:sp>
        <p:nvSpPr>
          <p:cNvPr id="35875" name="Line 35"/>
          <p:cNvSpPr>
            <a:spLocks noChangeShapeType="1"/>
          </p:cNvSpPr>
          <p:nvPr/>
        </p:nvSpPr>
        <p:spPr bwMode="auto">
          <a:xfrm>
            <a:off x="3200400" y="4648200"/>
            <a:ext cx="0" cy="1219200"/>
          </a:xfrm>
          <a:prstGeom prst="line">
            <a:avLst/>
          </a:prstGeom>
          <a:noFill/>
          <a:ln w="28575">
            <a:solidFill>
              <a:srgbClr val="FF3300"/>
            </a:solidFill>
            <a:round/>
            <a:headEnd/>
            <a:tailEnd/>
          </a:ln>
          <a:effectLst/>
        </p:spPr>
        <p:txBody>
          <a:bodyPr/>
          <a:lstStyle/>
          <a:p>
            <a:endParaRPr lang="en-US" dirty="0"/>
          </a:p>
        </p:txBody>
      </p:sp>
      <p:sp>
        <p:nvSpPr>
          <p:cNvPr id="35880" name="Text Box 40"/>
          <p:cNvSpPr txBox="1">
            <a:spLocks noChangeArrowheads="1"/>
          </p:cNvSpPr>
          <p:nvPr/>
        </p:nvSpPr>
        <p:spPr bwMode="auto">
          <a:xfrm>
            <a:off x="365125" y="4202113"/>
            <a:ext cx="1451038" cy="430887"/>
          </a:xfrm>
          <a:prstGeom prst="rect">
            <a:avLst/>
          </a:prstGeom>
          <a:noFill/>
          <a:ln w="9525">
            <a:noFill/>
            <a:miter lim="800000"/>
            <a:headEnd/>
            <a:tailEnd/>
          </a:ln>
          <a:effectLst/>
        </p:spPr>
        <p:txBody>
          <a:bodyPr wrap="none">
            <a:spAutoFit/>
          </a:bodyPr>
          <a:lstStyle/>
          <a:p>
            <a:r>
              <a:rPr lang="en-US" sz="2200" b="1" dirty="0">
                <a:latin typeface="+mn-lt"/>
              </a:rPr>
              <a:t>Examples:</a:t>
            </a:r>
          </a:p>
        </p:txBody>
      </p:sp>
      <p:sp>
        <p:nvSpPr>
          <p:cNvPr id="35881" name="Text Box 41"/>
          <p:cNvSpPr txBox="1">
            <a:spLocks noChangeArrowheads="1"/>
          </p:cNvSpPr>
          <p:nvPr/>
        </p:nvSpPr>
        <p:spPr bwMode="auto">
          <a:xfrm>
            <a:off x="441325" y="4608513"/>
            <a:ext cx="1471878" cy="1323439"/>
          </a:xfrm>
          <a:prstGeom prst="rect">
            <a:avLst/>
          </a:prstGeom>
          <a:noFill/>
          <a:ln w="9525">
            <a:noFill/>
            <a:miter lim="800000"/>
            <a:headEnd/>
            <a:tailEnd/>
          </a:ln>
          <a:effectLst/>
        </p:spPr>
        <p:txBody>
          <a:bodyPr wrap="none">
            <a:spAutoFit/>
          </a:bodyPr>
          <a:lstStyle/>
          <a:p>
            <a:r>
              <a:rPr lang="en-US" sz="2000" b="1" dirty="0">
                <a:latin typeface="+mn-lt"/>
              </a:rPr>
              <a:t>Carbon  C</a:t>
            </a:r>
          </a:p>
          <a:p>
            <a:r>
              <a:rPr lang="en-US" sz="2000" b="1" dirty="0">
                <a:latin typeface="+mn-lt"/>
              </a:rPr>
              <a:t>Oxygen  O</a:t>
            </a:r>
          </a:p>
          <a:p>
            <a:r>
              <a:rPr lang="en-US" sz="2000" b="1" dirty="0">
                <a:latin typeface="+mn-lt"/>
              </a:rPr>
              <a:t>Iron       Fe</a:t>
            </a:r>
          </a:p>
          <a:p>
            <a:r>
              <a:rPr lang="en-US" sz="2000" b="1" dirty="0">
                <a:latin typeface="+mn-lt"/>
              </a:rPr>
              <a:t>Water  H2O</a:t>
            </a:r>
          </a:p>
        </p:txBody>
      </p:sp>
      <p:sp>
        <p:nvSpPr>
          <p:cNvPr id="35882" name="Text Box 42"/>
          <p:cNvSpPr txBox="1">
            <a:spLocks noChangeArrowheads="1"/>
          </p:cNvSpPr>
          <p:nvPr/>
        </p:nvSpPr>
        <p:spPr bwMode="auto">
          <a:xfrm>
            <a:off x="1812925" y="4608513"/>
            <a:ext cx="1352678" cy="1323439"/>
          </a:xfrm>
          <a:prstGeom prst="rect">
            <a:avLst/>
          </a:prstGeom>
          <a:noFill/>
          <a:ln w="9525">
            <a:noFill/>
            <a:miter lim="800000"/>
            <a:headEnd/>
            <a:tailEnd/>
          </a:ln>
          <a:effectLst/>
        </p:spPr>
        <p:txBody>
          <a:bodyPr wrap="none">
            <a:spAutoFit/>
          </a:bodyPr>
          <a:lstStyle/>
          <a:p>
            <a:r>
              <a:rPr lang="en-US" sz="2000" b="1" dirty="0">
                <a:latin typeface="+mn-lt"/>
              </a:rPr>
              <a:t>Methane</a:t>
            </a:r>
          </a:p>
          <a:p>
            <a:r>
              <a:rPr lang="en-US" sz="2000" b="1" dirty="0">
                <a:latin typeface="+mn-lt"/>
              </a:rPr>
              <a:t>Carbon</a:t>
            </a:r>
          </a:p>
          <a:p>
            <a:r>
              <a:rPr lang="en-US" sz="2000" b="1" dirty="0">
                <a:latin typeface="+mn-lt"/>
              </a:rPr>
              <a:t>      Dioxide</a:t>
            </a:r>
          </a:p>
          <a:p>
            <a:r>
              <a:rPr lang="en-US" sz="2000" b="1" dirty="0">
                <a:latin typeface="+mn-lt"/>
              </a:rPr>
              <a:t>Alcohols</a:t>
            </a:r>
          </a:p>
        </p:txBody>
      </p:sp>
      <p:sp>
        <p:nvSpPr>
          <p:cNvPr id="35887" name="Text Box 47"/>
          <p:cNvSpPr txBox="1">
            <a:spLocks noChangeArrowheads="1"/>
          </p:cNvSpPr>
          <p:nvPr/>
        </p:nvSpPr>
        <p:spPr bwMode="auto">
          <a:xfrm>
            <a:off x="441324" y="6030913"/>
            <a:ext cx="6984205" cy="461665"/>
          </a:xfrm>
          <a:prstGeom prst="rect">
            <a:avLst/>
          </a:prstGeom>
          <a:noFill/>
          <a:ln w="9525">
            <a:noFill/>
            <a:miter lim="800000"/>
            <a:headEnd/>
            <a:tailEnd/>
          </a:ln>
          <a:effectLst/>
        </p:spPr>
        <p:txBody>
          <a:bodyPr wrap="square">
            <a:spAutoFit/>
          </a:bodyPr>
          <a:lstStyle/>
          <a:p>
            <a:r>
              <a:rPr lang="en-US" sz="2000" b="1" dirty="0"/>
              <a:t>  </a:t>
            </a:r>
            <a:r>
              <a:rPr lang="en-US" sz="2400" b="1" dirty="0">
                <a:latin typeface="+mn-lt"/>
              </a:rPr>
              <a:t>~2-8                                                       </a:t>
            </a:r>
          </a:p>
        </p:txBody>
      </p:sp>
      <p:sp>
        <p:nvSpPr>
          <p:cNvPr id="35888" name="Line 48"/>
          <p:cNvSpPr>
            <a:spLocks noChangeShapeType="1"/>
          </p:cNvSpPr>
          <p:nvPr/>
        </p:nvSpPr>
        <p:spPr bwMode="auto">
          <a:xfrm>
            <a:off x="1447800" y="6248400"/>
            <a:ext cx="685800" cy="0"/>
          </a:xfrm>
          <a:prstGeom prst="line">
            <a:avLst/>
          </a:prstGeom>
          <a:noFill/>
          <a:ln w="101600">
            <a:solidFill>
              <a:srgbClr val="FF3300"/>
            </a:solidFill>
            <a:round/>
            <a:headEnd/>
            <a:tailEnd type="stealth" w="med" len="med"/>
          </a:ln>
          <a:effectLst/>
        </p:spPr>
        <p:txBody>
          <a:bodyPr/>
          <a:lstStyle/>
          <a:p>
            <a:endParaRPr lang="en-US" dirty="0"/>
          </a:p>
        </p:txBody>
      </p:sp>
    </p:spTree>
    <p:extLst>
      <p:ext uri="{BB962C8B-B14F-4D97-AF65-F5344CB8AC3E}">
        <p14:creationId xmlns:p14="http://schemas.microsoft.com/office/powerpoint/2010/main" val="446408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457200"/>
            <a:ext cx="9144000" cy="533400"/>
          </a:xfrm>
        </p:spPr>
        <p:txBody>
          <a:bodyPr>
            <a:noAutofit/>
          </a:bodyPr>
          <a:lstStyle/>
          <a:p>
            <a:pPr algn="ctr"/>
            <a:r>
              <a:rPr lang="en-US" sz="3200" b="1" dirty="0"/>
              <a:t>Dialectic Materialistic Scheme for the Origin of Life</a:t>
            </a:r>
          </a:p>
        </p:txBody>
      </p:sp>
      <p:sp>
        <p:nvSpPr>
          <p:cNvPr id="35843" name="Text Box 3"/>
          <p:cNvSpPr txBox="1">
            <a:spLocks noChangeArrowheads="1"/>
          </p:cNvSpPr>
          <p:nvPr/>
        </p:nvSpPr>
        <p:spPr bwMode="auto">
          <a:xfrm>
            <a:off x="0" y="1279525"/>
            <a:ext cx="8616654" cy="430887"/>
          </a:xfrm>
          <a:prstGeom prst="rect">
            <a:avLst/>
          </a:prstGeom>
          <a:noFill/>
          <a:ln w="9525">
            <a:noFill/>
            <a:miter lim="800000"/>
            <a:headEnd/>
            <a:tailEnd/>
          </a:ln>
          <a:effectLst/>
        </p:spPr>
        <p:txBody>
          <a:bodyPr wrap="none">
            <a:spAutoFit/>
          </a:bodyPr>
          <a:lstStyle/>
          <a:p>
            <a:r>
              <a:rPr lang="en-US" sz="2200" b="1" dirty="0">
                <a:latin typeface="+mn-lt"/>
              </a:rPr>
              <a:t>Premise:  On its own, matter organized, combined and became living.</a:t>
            </a:r>
          </a:p>
        </p:txBody>
      </p:sp>
      <p:sp>
        <p:nvSpPr>
          <p:cNvPr id="35844" name="Line 4"/>
          <p:cNvSpPr>
            <a:spLocks noChangeShapeType="1"/>
          </p:cNvSpPr>
          <p:nvPr/>
        </p:nvSpPr>
        <p:spPr bwMode="auto">
          <a:xfrm>
            <a:off x="457200" y="2971800"/>
            <a:ext cx="1371600" cy="0"/>
          </a:xfrm>
          <a:prstGeom prst="line">
            <a:avLst/>
          </a:prstGeom>
          <a:noFill/>
          <a:ln w="57150">
            <a:solidFill>
              <a:schemeClr val="tx1"/>
            </a:solidFill>
            <a:round/>
            <a:headEnd/>
            <a:tailEnd/>
          </a:ln>
          <a:effectLst/>
        </p:spPr>
        <p:txBody>
          <a:bodyPr/>
          <a:lstStyle/>
          <a:p>
            <a:endParaRPr lang="en-US" dirty="0"/>
          </a:p>
        </p:txBody>
      </p:sp>
      <p:sp>
        <p:nvSpPr>
          <p:cNvPr id="35845" name="Line 5"/>
          <p:cNvSpPr>
            <a:spLocks noChangeShapeType="1"/>
          </p:cNvSpPr>
          <p:nvPr/>
        </p:nvSpPr>
        <p:spPr bwMode="auto">
          <a:xfrm>
            <a:off x="457200" y="3962400"/>
            <a:ext cx="1371600" cy="0"/>
          </a:xfrm>
          <a:prstGeom prst="line">
            <a:avLst/>
          </a:prstGeom>
          <a:noFill/>
          <a:ln w="57150">
            <a:solidFill>
              <a:schemeClr val="tx1"/>
            </a:solidFill>
            <a:round/>
            <a:headEnd/>
            <a:tailEnd/>
          </a:ln>
          <a:effectLst/>
        </p:spPr>
        <p:txBody>
          <a:bodyPr/>
          <a:lstStyle/>
          <a:p>
            <a:endParaRPr lang="en-US" dirty="0"/>
          </a:p>
        </p:txBody>
      </p:sp>
      <p:sp>
        <p:nvSpPr>
          <p:cNvPr id="35846" name="Line 6"/>
          <p:cNvSpPr>
            <a:spLocks noChangeShapeType="1"/>
          </p:cNvSpPr>
          <p:nvPr/>
        </p:nvSpPr>
        <p:spPr bwMode="auto">
          <a:xfrm>
            <a:off x="1828800" y="3429000"/>
            <a:ext cx="1371600" cy="0"/>
          </a:xfrm>
          <a:prstGeom prst="line">
            <a:avLst/>
          </a:prstGeom>
          <a:noFill/>
          <a:ln w="57150">
            <a:solidFill>
              <a:schemeClr val="tx1"/>
            </a:solidFill>
            <a:round/>
            <a:headEnd/>
            <a:tailEnd/>
          </a:ln>
          <a:effectLst/>
        </p:spPr>
        <p:txBody>
          <a:bodyPr/>
          <a:lstStyle/>
          <a:p>
            <a:endParaRPr lang="en-US" dirty="0"/>
          </a:p>
        </p:txBody>
      </p:sp>
      <p:sp>
        <p:nvSpPr>
          <p:cNvPr id="35847" name="Line 7"/>
          <p:cNvSpPr>
            <a:spLocks noChangeShapeType="1"/>
          </p:cNvSpPr>
          <p:nvPr/>
        </p:nvSpPr>
        <p:spPr bwMode="auto">
          <a:xfrm>
            <a:off x="3200400" y="2895600"/>
            <a:ext cx="1371600" cy="0"/>
          </a:xfrm>
          <a:prstGeom prst="line">
            <a:avLst/>
          </a:prstGeom>
          <a:noFill/>
          <a:ln w="57150">
            <a:solidFill>
              <a:schemeClr val="tx1"/>
            </a:solidFill>
            <a:round/>
            <a:headEnd/>
            <a:tailEnd/>
          </a:ln>
          <a:effectLst/>
        </p:spPr>
        <p:txBody>
          <a:bodyPr/>
          <a:lstStyle/>
          <a:p>
            <a:endParaRPr lang="en-US" dirty="0"/>
          </a:p>
        </p:txBody>
      </p:sp>
      <p:sp>
        <p:nvSpPr>
          <p:cNvPr id="35849" name="Line 9"/>
          <p:cNvSpPr>
            <a:spLocks noChangeShapeType="1"/>
          </p:cNvSpPr>
          <p:nvPr/>
        </p:nvSpPr>
        <p:spPr bwMode="auto">
          <a:xfrm>
            <a:off x="1828800" y="2438400"/>
            <a:ext cx="1371600" cy="0"/>
          </a:xfrm>
          <a:prstGeom prst="line">
            <a:avLst/>
          </a:prstGeom>
          <a:noFill/>
          <a:ln w="57150">
            <a:solidFill>
              <a:schemeClr val="tx1"/>
            </a:solidFill>
            <a:round/>
            <a:headEnd/>
            <a:tailEnd/>
          </a:ln>
          <a:effectLst/>
        </p:spPr>
        <p:txBody>
          <a:bodyPr/>
          <a:lstStyle/>
          <a:p>
            <a:endParaRPr lang="en-US" dirty="0"/>
          </a:p>
        </p:txBody>
      </p:sp>
      <p:sp>
        <p:nvSpPr>
          <p:cNvPr id="35852" name="Line 12"/>
          <p:cNvSpPr>
            <a:spLocks noChangeShapeType="1"/>
          </p:cNvSpPr>
          <p:nvPr/>
        </p:nvSpPr>
        <p:spPr bwMode="auto">
          <a:xfrm>
            <a:off x="3200400" y="3886200"/>
            <a:ext cx="1371600" cy="0"/>
          </a:xfrm>
          <a:prstGeom prst="line">
            <a:avLst/>
          </a:prstGeom>
          <a:noFill/>
          <a:ln w="57150">
            <a:solidFill>
              <a:schemeClr val="tx1"/>
            </a:solidFill>
            <a:round/>
            <a:headEnd/>
            <a:tailEnd/>
          </a:ln>
          <a:effectLst/>
        </p:spPr>
        <p:txBody>
          <a:bodyPr/>
          <a:lstStyle/>
          <a:p>
            <a:endParaRPr lang="en-US" dirty="0"/>
          </a:p>
        </p:txBody>
      </p:sp>
      <p:sp>
        <p:nvSpPr>
          <p:cNvPr id="35856" name="Line 16"/>
          <p:cNvSpPr>
            <a:spLocks noChangeShapeType="1"/>
          </p:cNvSpPr>
          <p:nvPr/>
        </p:nvSpPr>
        <p:spPr bwMode="auto">
          <a:xfrm>
            <a:off x="1828800" y="2971800"/>
            <a:ext cx="0" cy="990600"/>
          </a:xfrm>
          <a:prstGeom prst="line">
            <a:avLst/>
          </a:prstGeom>
          <a:noFill/>
          <a:ln w="57150">
            <a:solidFill>
              <a:schemeClr val="tx1"/>
            </a:solidFill>
            <a:round/>
            <a:headEnd/>
            <a:tailEnd/>
          </a:ln>
          <a:effectLst/>
        </p:spPr>
        <p:txBody>
          <a:bodyPr/>
          <a:lstStyle/>
          <a:p>
            <a:endParaRPr lang="en-US" dirty="0"/>
          </a:p>
        </p:txBody>
      </p:sp>
      <p:sp>
        <p:nvSpPr>
          <p:cNvPr id="35857" name="Line 17"/>
          <p:cNvSpPr>
            <a:spLocks noChangeShapeType="1"/>
          </p:cNvSpPr>
          <p:nvPr/>
        </p:nvSpPr>
        <p:spPr bwMode="auto">
          <a:xfrm>
            <a:off x="3200400" y="2438400"/>
            <a:ext cx="0" cy="990600"/>
          </a:xfrm>
          <a:prstGeom prst="line">
            <a:avLst/>
          </a:prstGeom>
          <a:noFill/>
          <a:ln w="57150">
            <a:solidFill>
              <a:schemeClr val="tx1"/>
            </a:solidFill>
            <a:round/>
            <a:headEnd/>
            <a:tailEnd/>
          </a:ln>
          <a:effectLst/>
        </p:spPr>
        <p:txBody>
          <a:bodyPr/>
          <a:lstStyle/>
          <a:p>
            <a:endParaRPr lang="en-US" dirty="0"/>
          </a:p>
        </p:txBody>
      </p:sp>
      <p:sp>
        <p:nvSpPr>
          <p:cNvPr id="35858" name="Line 18"/>
          <p:cNvSpPr>
            <a:spLocks noChangeShapeType="1"/>
          </p:cNvSpPr>
          <p:nvPr/>
        </p:nvSpPr>
        <p:spPr bwMode="auto">
          <a:xfrm>
            <a:off x="4572000" y="2895600"/>
            <a:ext cx="0" cy="990600"/>
          </a:xfrm>
          <a:prstGeom prst="line">
            <a:avLst/>
          </a:prstGeom>
          <a:noFill/>
          <a:ln w="57150">
            <a:solidFill>
              <a:schemeClr val="tx1"/>
            </a:solidFill>
            <a:round/>
            <a:headEnd/>
            <a:tailEnd/>
          </a:ln>
          <a:effectLst/>
        </p:spPr>
        <p:txBody>
          <a:bodyPr/>
          <a:lstStyle/>
          <a:p>
            <a:endParaRPr lang="en-US" dirty="0"/>
          </a:p>
        </p:txBody>
      </p:sp>
      <p:sp>
        <p:nvSpPr>
          <p:cNvPr id="35861" name="Text Box 21"/>
          <p:cNvSpPr txBox="1">
            <a:spLocks noChangeArrowheads="1"/>
          </p:cNvSpPr>
          <p:nvPr/>
        </p:nvSpPr>
        <p:spPr bwMode="auto">
          <a:xfrm>
            <a:off x="1905000" y="2057400"/>
            <a:ext cx="1165704"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Organics</a:t>
            </a:r>
          </a:p>
        </p:txBody>
      </p:sp>
      <p:sp>
        <p:nvSpPr>
          <p:cNvPr id="35862" name="Text Box 22"/>
          <p:cNvSpPr txBox="1">
            <a:spLocks noChangeArrowheads="1"/>
          </p:cNvSpPr>
          <p:nvPr/>
        </p:nvSpPr>
        <p:spPr bwMode="auto">
          <a:xfrm>
            <a:off x="381000" y="3581400"/>
            <a:ext cx="1332416"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Inorganics</a:t>
            </a:r>
          </a:p>
        </p:txBody>
      </p:sp>
      <p:sp>
        <p:nvSpPr>
          <p:cNvPr id="35864" name="Text Box 24"/>
          <p:cNvSpPr txBox="1">
            <a:spLocks noChangeArrowheads="1"/>
          </p:cNvSpPr>
          <p:nvPr/>
        </p:nvSpPr>
        <p:spPr bwMode="auto">
          <a:xfrm>
            <a:off x="381000" y="2590800"/>
            <a:ext cx="1332416"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Inorganics</a:t>
            </a:r>
          </a:p>
        </p:txBody>
      </p:sp>
      <p:sp>
        <p:nvSpPr>
          <p:cNvPr id="35865" name="Text Box 25"/>
          <p:cNvSpPr txBox="1">
            <a:spLocks noChangeArrowheads="1"/>
          </p:cNvSpPr>
          <p:nvPr/>
        </p:nvSpPr>
        <p:spPr bwMode="auto">
          <a:xfrm>
            <a:off x="1905000" y="3048000"/>
            <a:ext cx="1199367"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Organics</a:t>
            </a:r>
          </a:p>
        </p:txBody>
      </p:sp>
      <p:sp>
        <p:nvSpPr>
          <p:cNvPr id="35866" name="Text Box 26"/>
          <p:cNvSpPr txBox="1">
            <a:spLocks noChangeArrowheads="1"/>
          </p:cNvSpPr>
          <p:nvPr/>
        </p:nvSpPr>
        <p:spPr bwMode="auto">
          <a:xfrm>
            <a:off x="2870200" y="3505200"/>
            <a:ext cx="1617751"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Bio-Organics</a:t>
            </a:r>
          </a:p>
        </p:txBody>
      </p:sp>
      <p:sp>
        <p:nvSpPr>
          <p:cNvPr id="35867" name="Text Box 27"/>
          <p:cNvSpPr txBox="1">
            <a:spLocks noChangeArrowheads="1"/>
          </p:cNvSpPr>
          <p:nvPr/>
        </p:nvSpPr>
        <p:spPr bwMode="auto">
          <a:xfrm>
            <a:off x="3200400" y="2514600"/>
            <a:ext cx="1617751" cy="400110"/>
          </a:xfrm>
          <a:prstGeom prst="rect">
            <a:avLst/>
          </a:prstGeom>
          <a:noFill/>
          <a:ln w="9525">
            <a:noFill/>
            <a:miter lim="800000"/>
            <a:headEnd/>
            <a:tailEnd/>
          </a:ln>
          <a:effectLst/>
        </p:spPr>
        <p:txBody>
          <a:bodyPr wrap="none">
            <a:spAutoFit/>
          </a:bodyPr>
          <a:lstStyle/>
          <a:p>
            <a:r>
              <a:rPr lang="en-US" sz="2000" b="1" dirty="0">
                <a:solidFill>
                  <a:srgbClr val="FFFFD2"/>
                </a:solidFill>
                <a:latin typeface="+mn-lt"/>
              </a:rPr>
              <a:t>Bio-Organics</a:t>
            </a:r>
          </a:p>
        </p:txBody>
      </p:sp>
      <p:sp>
        <p:nvSpPr>
          <p:cNvPr id="35873" name="Line 33"/>
          <p:cNvSpPr>
            <a:spLocks noChangeShapeType="1"/>
          </p:cNvSpPr>
          <p:nvPr/>
        </p:nvSpPr>
        <p:spPr bwMode="auto">
          <a:xfrm>
            <a:off x="457200" y="4648200"/>
            <a:ext cx="0" cy="1219200"/>
          </a:xfrm>
          <a:prstGeom prst="line">
            <a:avLst/>
          </a:prstGeom>
          <a:noFill/>
          <a:ln w="28575">
            <a:solidFill>
              <a:srgbClr val="FF3300"/>
            </a:solidFill>
            <a:round/>
            <a:headEnd/>
            <a:tailEnd/>
          </a:ln>
          <a:effectLst/>
        </p:spPr>
        <p:txBody>
          <a:bodyPr/>
          <a:lstStyle/>
          <a:p>
            <a:endParaRPr lang="en-US" dirty="0"/>
          </a:p>
        </p:txBody>
      </p:sp>
      <p:sp>
        <p:nvSpPr>
          <p:cNvPr id="35874" name="Line 34"/>
          <p:cNvSpPr>
            <a:spLocks noChangeShapeType="1"/>
          </p:cNvSpPr>
          <p:nvPr/>
        </p:nvSpPr>
        <p:spPr bwMode="auto">
          <a:xfrm>
            <a:off x="1828800" y="4648200"/>
            <a:ext cx="0" cy="1219200"/>
          </a:xfrm>
          <a:prstGeom prst="line">
            <a:avLst/>
          </a:prstGeom>
          <a:noFill/>
          <a:ln w="28575">
            <a:solidFill>
              <a:srgbClr val="FF3300"/>
            </a:solidFill>
            <a:round/>
            <a:headEnd/>
            <a:tailEnd/>
          </a:ln>
          <a:effectLst/>
        </p:spPr>
        <p:txBody>
          <a:bodyPr/>
          <a:lstStyle/>
          <a:p>
            <a:endParaRPr lang="en-US" dirty="0"/>
          </a:p>
        </p:txBody>
      </p:sp>
      <p:sp>
        <p:nvSpPr>
          <p:cNvPr id="35875" name="Line 35"/>
          <p:cNvSpPr>
            <a:spLocks noChangeShapeType="1"/>
          </p:cNvSpPr>
          <p:nvPr/>
        </p:nvSpPr>
        <p:spPr bwMode="auto">
          <a:xfrm>
            <a:off x="3200400" y="4648200"/>
            <a:ext cx="0" cy="1219200"/>
          </a:xfrm>
          <a:prstGeom prst="line">
            <a:avLst/>
          </a:prstGeom>
          <a:noFill/>
          <a:ln w="28575">
            <a:solidFill>
              <a:srgbClr val="FF3300"/>
            </a:solidFill>
            <a:round/>
            <a:headEnd/>
            <a:tailEnd/>
          </a:ln>
          <a:effectLst/>
        </p:spPr>
        <p:txBody>
          <a:bodyPr/>
          <a:lstStyle/>
          <a:p>
            <a:endParaRPr lang="en-US" dirty="0"/>
          </a:p>
        </p:txBody>
      </p:sp>
      <p:sp>
        <p:nvSpPr>
          <p:cNvPr id="35876" name="Line 36"/>
          <p:cNvSpPr>
            <a:spLocks noChangeShapeType="1"/>
          </p:cNvSpPr>
          <p:nvPr/>
        </p:nvSpPr>
        <p:spPr bwMode="auto">
          <a:xfrm>
            <a:off x="4572000" y="4648200"/>
            <a:ext cx="0" cy="1219200"/>
          </a:xfrm>
          <a:prstGeom prst="line">
            <a:avLst/>
          </a:prstGeom>
          <a:noFill/>
          <a:ln w="28575">
            <a:solidFill>
              <a:srgbClr val="FF3300"/>
            </a:solidFill>
            <a:round/>
            <a:headEnd/>
            <a:tailEnd/>
          </a:ln>
          <a:effectLst/>
        </p:spPr>
        <p:txBody>
          <a:bodyPr/>
          <a:lstStyle/>
          <a:p>
            <a:endParaRPr lang="en-US" dirty="0"/>
          </a:p>
        </p:txBody>
      </p:sp>
      <p:sp>
        <p:nvSpPr>
          <p:cNvPr id="35880" name="Text Box 40"/>
          <p:cNvSpPr txBox="1">
            <a:spLocks noChangeArrowheads="1"/>
          </p:cNvSpPr>
          <p:nvPr/>
        </p:nvSpPr>
        <p:spPr bwMode="auto">
          <a:xfrm>
            <a:off x="365125" y="4202113"/>
            <a:ext cx="1451038" cy="430887"/>
          </a:xfrm>
          <a:prstGeom prst="rect">
            <a:avLst/>
          </a:prstGeom>
          <a:noFill/>
          <a:ln w="9525">
            <a:noFill/>
            <a:miter lim="800000"/>
            <a:headEnd/>
            <a:tailEnd/>
          </a:ln>
          <a:effectLst/>
        </p:spPr>
        <p:txBody>
          <a:bodyPr wrap="none">
            <a:spAutoFit/>
          </a:bodyPr>
          <a:lstStyle/>
          <a:p>
            <a:r>
              <a:rPr lang="en-US" sz="2200" b="1" dirty="0">
                <a:latin typeface="+mn-lt"/>
              </a:rPr>
              <a:t>Examples:</a:t>
            </a:r>
          </a:p>
        </p:txBody>
      </p:sp>
      <p:sp>
        <p:nvSpPr>
          <p:cNvPr id="35881" name="Text Box 41"/>
          <p:cNvSpPr txBox="1">
            <a:spLocks noChangeArrowheads="1"/>
          </p:cNvSpPr>
          <p:nvPr/>
        </p:nvSpPr>
        <p:spPr bwMode="auto">
          <a:xfrm>
            <a:off x="441325" y="4608513"/>
            <a:ext cx="1471878" cy="1323439"/>
          </a:xfrm>
          <a:prstGeom prst="rect">
            <a:avLst/>
          </a:prstGeom>
          <a:noFill/>
          <a:ln w="9525">
            <a:noFill/>
            <a:miter lim="800000"/>
            <a:headEnd/>
            <a:tailEnd/>
          </a:ln>
          <a:effectLst/>
        </p:spPr>
        <p:txBody>
          <a:bodyPr wrap="none">
            <a:spAutoFit/>
          </a:bodyPr>
          <a:lstStyle/>
          <a:p>
            <a:r>
              <a:rPr lang="en-US" sz="2000" b="1" dirty="0">
                <a:latin typeface="+mn-lt"/>
              </a:rPr>
              <a:t>Carbon  C</a:t>
            </a:r>
          </a:p>
          <a:p>
            <a:r>
              <a:rPr lang="en-US" sz="2000" b="1" dirty="0">
                <a:latin typeface="+mn-lt"/>
              </a:rPr>
              <a:t>Oxygen  O</a:t>
            </a:r>
          </a:p>
          <a:p>
            <a:r>
              <a:rPr lang="en-US" sz="2000" b="1" dirty="0">
                <a:latin typeface="+mn-lt"/>
              </a:rPr>
              <a:t>Iron       Fe</a:t>
            </a:r>
          </a:p>
          <a:p>
            <a:r>
              <a:rPr lang="en-US" sz="2000" b="1" dirty="0">
                <a:latin typeface="+mn-lt"/>
              </a:rPr>
              <a:t>Water  H2O</a:t>
            </a:r>
          </a:p>
        </p:txBody>
      </p:sp>
      <p:sp>
        <p:nvSpPr>
          <p:cNvPr id="35882" name="Text Box 42"/>
          <p:cNvSpPr txBox="1">
            <a:spLocks noChangeArrowheads="1"/>
          </p:cNvSpPr>
          <p:nvPr/>
        </p:nvSpPr>
        <p:spPr bwMode="auto">
          <a:xfrm>
            <a:off x="1812925" y="4608513"/>
            <a:ext cx="1352678" cy="1323439"/>
          </a:xfrm>
          <a:prstGeom prst="rect">
            <a:avLst/>
          </a:prstGeom>
          <a:noFill/>
          <a:ln w="9525">
            <a:noFill/>
            <a:miter lim="800000"/>
            <a:headEnd/>
            <a:tailEnd/>
          </a:ln>
          <a:effectLst/>
        </p:spPr>
        <p:txBody>
          <a:bodyPr wrap="none">
            <a:spAutoFit/>
          </a:bodyPr>
          <a:lstStyle/>
          <a:p>
            <a:r>
              <a:rPr lang="en-US" sz="2000" b="1" dirty="0">
                <a:latin typeface="+mn-lt"/>
              </a:rPr>
              <a:t>Methane</a:t>
            </a:r>
          </a:p>
          <a:p>
            <a:r>
              <a:rPr lang="en-US" sz="2000" b="1" dirty="0">
                <a:latin typeface="+mn-lt"/>
              </a:rPr>
              <a:t>Carbon</a:t>
            </a:r>
          </a:p>
          <a:p>
            <a:r>
              <a:rPr lang="en-US" sz="2000" b="1" dirty="0">
                <a:latin typeface="+mn-lt"/>
              </a:rPr>
              <a:t>      Dioxide</a:t>
            </a:r>
          </a:p>
          <a:p>
            <a:r>
              <a:rPr lang="en-US" sz="2000" b="1" dirty="0">
                <a:latin typeface="+mn-lt"/>
              </a:rPr>
              <a:t>Alcohols</a:t>
            </a:r>
          </a:p>
        </p:txBody>
      </p:sp>
      <p:sp>
        <p:nvSpPr>
          <p:cNvPr id="35883" name="Text Box 43"/>
          <p:cNvSpPr txBox="1">
            <a:spLocks noChangeArrowheads="1"/>
          </p:cNvSpPr>
          <p:nvPr/>
        </p:nvSpPr>
        <p:spPr bwMode="auto">
          <a:xfrm>
            <a:off x="3155950" y="4595813"/>
            <a:ext cx="1559979" cy="1323439"/>
          </a:xfrm>
          <a:prstGeom prst="rect">
            <a:avLst/>
          </a:prstGeom>
          <a:noFill/>
          <a:ln w="9525">
            <a:noFill/>
            <a:miter lim="800000"/>
            <a:headEnd/>
            <a:tailEnd/>
          </a:ln>
          <a:effectLst/>
        </p:spPr>
        <p:txBody>
          <a:bodyPr wrap="none">
            <a:spAutoFit/>
          </a:bodyPr>
          <a:lstStyle/>
          <a:p>
            <a:r>
              <a:rPr lang="en-US" sz="2000" b="1" dirty="0">
                <a:latin typeface="+mn-lt"/>
              </a:rPr>
              <a:t>Amino Acids</a:t>
            </a:r>
          </a:p>
          <a:p>
            <a:r>
              <a:rPr lang="en-US" sz="2000" b="1" dirty="0">
                <a:latin typeface="+mn-lt"/>
              </a:rPr>
              <a:t>Sugars</a:t>
            </a:r>
          </a:p>
          <a:p>
            <a:r>
              <a:rPr lang="en-US" sz="2000" b="1" dirty="0">
                <a:latin typeface="+mn-lt"/>
              </a:rPr>
              <a:t>Carbo-</a:t>
            </a:r>
          </a:p>
          <a:p>
            <a:r>
              <a:rPr lang="en-US" sz="2000" b="1" dirty="0">
                <a:latin typeface="+mn-lt"/>
              </a:rPr>
              <a:t>     hydrates</a:t>
            </a:r>
          </a:p>
        </p:txBody>
      </p:sp>
      <p:sp>
        <p:nvSpPr>
          <p:cNvPr id="35887" name="Text Box 47"/>
          <p:cNvSpPr txBox="1">
            <a:spLocks noChangeArrowheads="1"/>
          </p:cNvSpPr>
          <p:nvPr/>
        </p:nvSpPr>
        <p:spPr bwMode="auto">
          <a:xfrm>
            <a:off x="441324" y="6030913"/>
            <a:ext cx="6984205" cy="461665"/>
          </a:xfrm>
          <a:prstGeom prst="rect">
            <a:avLst/>
          </a:prstGeom>
          <a:noFill/>
          <a:ln w="9525">
            <a:noFill/>
            <a:miter lim="800000"/>
            <a:headEnd/>
            <a:tailEnd/>
          </a:ln>
          <a:effectLst/>
        </p:spPr>
        <p:txBody>
          <a:bodyPr wrap="square">
            <a:spAutoFit/>
          </a:bodyPr>
          <a:lstStyle/>
          <a:p>
            <a:r>
              <a:rPr lang="en-US" sz="2000" b="1" dirty="0"/>
              <a:t>  </a:t>
            </a:r>
            <a:r>
              <a:rPr lang="en-US" sz="2400" b="1" dirty="0">
                <a:latin typeface="+mn-lt"/>
              </a:rPr>
              <a:t>~2-8               ~5                                         </a:t>
            </a:r>
          </a:p>
        </p:txBody>
      </p:sp>
      <p:sp>
        <p:nvSpPr>
          <p:cNvPr id="35888" name="Line 48"/>
          <p:cNvSpPr>
            <a:spLocks noChangeShapeType="1"/>
          </p:cNvSpPr>
          <p:nvPr/>
        </p:nvSpPr>
        <p:spPr bwMode="auto">
          <a:xfrm>
            <a:off x="1447800" y="6248400"/>
            <a:ext cx="685800" cy="0"/>
          </a:xfrm>
          <a:prstGeom prst="line">
            <a:avLst/>
          </a:prstGeom>
          <a:noFill/>
          <a:ln w="101600">
            <a:solidFill>
              <a:srgbClr val="FF3300"/>
            </a:solidFill>
            <a:round/>
            <a:headEnd/>
            <a:tailEnd type="stealth" w="med" len="med"/>
          </a:ln>
          <a:effectLst/>
        </p:spPr>
        <p:txBody>
          <a:bodyPr/>
          <a:lstStyle/>
          <a:p>
            <a:endParaRPr lang="en-US" dirty="0"/>
          </a:p>
        </p:txBody>
      </p:sp>
      <p:sp>
        <p:nvSpPr>
          <p:cNvPr id="35889" name="Line 49"/>
          <p:cNvSpPr>
            <a:spLocks noChangeShapeType="1"/>
          </p:cNvSpPr>
          <p:nvPr/>
        </p:nvSpPr>
        <p:spPr bwMode="auto">
          <a:xfrm>
            <a:off x="2819400" y="6248400"/>
            <a:ext cx="685800" cy="0"/>
          </a:xfrm>
          <a:prstGeom prst="line">
            <a:avLst/>
          </a:prstGeom>
          <a:noFill/>
          <a:ln w="101600">
            <a:solidFill>
              <a:srgbClr val="FF3300"/>
            </a:solidFill>
            <a:round/>
            <a:headEnd/>
            <a:tailEnd type="stealth" w="med" len="med"/>
          </a:ln>
          <a:effectLst/>
        </p:spPr>
        <p:txBody>
          <a:bodyPr/>
          <a:lstStyle/>
          <a:p>
            <a:endParaRPr lang="en-US" dirty="0"/>
          </a:p>
        </p:txBody>
      </p:sp>
    </p:spTree>
    <p:extLst>
      <p:ext uri="{BB962C8B-B14F-4D97-AF65-F5344CB8AC3E}">
        <p14:creationId xmlns:p14="http://schemas.microsoft.com/office/powerpoint/2010/main" val="3150594431"/>
      </p:ext>
    </p:extLst>
  </p:cSld>
  <p:clrMapOvr>
    <a:masterClrMapping/>
  </p:clrMapOvr>
</p:sld>
</file>

<file path=ppt/theme/theme1.xml><?xml version="1.0" encoding="utf-8"?>
<a:theme xmlns:a="http://schemas.openxmlformats.org/drawingml/2006/main" name="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Deluxe</Template>
  <TotalTime>6304</TotalTime>
  <Words>1634</Words>
  <Application>Microsoft Office PowerPoint</Application>
  <PresentationFormat>On-screen Show (4:3)</PresentationFormat>
  <Paragraphs>379</Paragraphs>
  <Slides>76</Slides>
  <Notes>75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Calibri</vt:lpstr>
      <vt:lpstr>Corbel</vt:lpstr>
      <vt:lpstr>Georgia</vt:lpstr>
      <vt:lpstr>Times New Roman</vt:lpstr>
      <vt:lpstr>Wingdings 2</vt:lpstr>
      <vt:lpstr>Deluxe</vt:lpstr>
      <vt:lpstr>Apologetics- Natural Revelation-Human Body</vt:lpstr>
      <vt:lpstr>Outline</vt:lpstr>
      <vt:lpstr>Theme Text:   Rom 1:20</vt:lpstr>
      <vt:lpstr>PowerPoint Presentation</vt:lpstr>
      <vt:lpstr>PowerPoint Presentation</vt:lpstr>
      <vt:lpstr>Assumptions of Evolutionary Theory</vt:lpstr>
      <vt:lpstr>Dialectic Materialistic Scheme for the Origin of Life</vt:lpstr>
      <vt:lpstr>Dialectic Materialistic Scheme for the Origin of Life</vt:lpstr>
      <vt:lpstr>Dialectic Materialistic Scheme for the Origin of Life</vt:lpstr>
      <vt:lpstr>Dialectic Materialistic Scheme for the Origin of Life</vt:lpstr>
      <vt:lpstr>Dialectic Materialistic Scheme for the Origin of Life</vt:lpstr>
      <vt:lpstr>Dialectic Materialistic Scheme for the Origin of Life</vt:lpstr>
      <vt:lpstr>PowerPoint Presentation</vt:lpstr>
      <vt:lpstr>PowerPoint Presentation</vt:lpstr>
      <vt:lpstr>PowerPoint Presentation</vt:lpstr>
      <vt:lpstr>PowerPoint Presentation</vt:lpstr>
      <vt:lpstr>Irreducible Complexity</vt:lpstr>
      <vt:lpstr>Specified Complexity</vt:lpstr>
      <vt:lpstr>PowerPoint Presentation</vt:lpstr>
      <vt:lpstr>PowerPoint Presentation</vt:lpstr>
      <vt:lpstr>PowerPoint Presentation</vt:lpstr>
      <vt:lpstr>PowerPoint Presentation</vt:lpstr>
      <vt:lpstr>DNA is a complex, specific language</vt:lpstr>
      <vt:lpstr>Evolution of sexual reproduction</vt:lpstr>
      <vt:lpstr>Psalm 139:13-16</vt:lpstr>
      <vt:lpstr>Job 10:9-11</vt:lpstr>
      <vt:lpstr>Female reproductive organs</vt:lpstr>
      <vt:lpstr>Ovary</vt:lpstr>
      <vt:lpstr>Ovary</vt:lpstr>
      <vt:lpstr>Female reproductive organs</vt:lpstr>
      <vt:lpstr>Spinnbarkeit</vt:lpstr>
      <vt:lpstr>Ovum &amp; Sperm</vt:lpstr>
      <vt:lpstr>Stages of Fertilization</vt:lpstr>
      <vt:lpstr>Fertilization</vt:lpstr>
      <vt:lpstr>Chromosomes</vt:lpstr>
      <vt:lpstr>24 Hour-2 Cell</vt:lpstr>
      <vt:lpstr>Morula</vt:lpstr>
      <vt:lpstr>Fallopian Tubes &amp;  Metachronal Rhythm</vt:lpstr>
      <vt:lpstr>Blastocyst</vt:lpstr>
      <vt:lpstr>Implantation</vt:lpstr>
      <vt:lpstr>Placenta</vt:lpstr>
      <vt:lpstr>Immune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Week (20 Day)</vt:lpstr>
      <vt:lpstr>4 Week</vt:lpstr>
      <vt:lpstr>5 Week</vt:lpstr>
      <vt:lpstr>5.5 Week</vt:lpstr>
      <vt:lpstr> 6 Week</vt:lpstr>
      <vt:lpstr>10.5  Week</vt:lpstr>
      <vt:lpstr>32 Week (8 Month)</vt:lpstr>
      <vt:lpstr>Pelvis</vt:lpstr>
      <vt:lpstr>Birth</vt:lpstr>
      <vt:lpstr>Umbilical cord</vt:lpstr>
      <vt:lpstr>Clotting</vt:lpstr>
      <vt:lpstr>PowerPoint Presentation</vt:lpstr>
      <vt:lpstr>PowerPoint Presentation</vt:lpstr>
      <vt:lpstr>PowerPoint Presentation</vt:lpstr>
      <vt:lpstr>PowerPoint Presentation</vt:lpstr>
      <vt:lpstr>PowerPoint Presentation</vt:lpstr>
      <vt:lpstr>Kidney</vt:lpstr>
      <vt:lpstr>PowerPoint Presentation</vt:lpstr>
      <vt:lpstr>PowerPoint Presentation</vt:lpstr>
      <vt:lpstr>PowerPoint Presentation</vt:lpstr>
      <vt:lpstr>PowerPoint Presentation</vt:lpstr>
      <vt:lpstr>PowerPoint Presentation</vt:lpstr>
      <vt:lpstr>PowerPoint Presentation</vt:lpstr>
      <vt:lpstr>Psalm 104:24</vt:lpstr>
    </vt:vector>
  </TitlesOfParts>
  <Company>nm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nm</dc:creator>
  <cp:lastModifiedBy>Dr. Dan Kingsley</cp:lastModifiedBy>
  <cp:revision>426</cp:revision>
  <cp:lastPrinted>2018-07-20T02:02:14Z</cp:lastPrinted>
  <dcterms:created xsi:type="dcterms:W3CDTF">2008-03-04T03:43:42Z</dcterms:created>
  <dcterms:modified xsi:type="dcterms:W3CDTF">2024-12-07T04:48:37Z</dcterms:modified>
</cp:coreProperties>
</file>